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6" r:id="rId3"/>
    <p:sldId id="357" r:id="rId4"/>
    <p:sldId id="365" r:id="rId5"/>
    <p:sldId id="260" r:id="rId6"/>
    <p:sldId id="312" r:id="rId7"/>
    <p:sldId id="369" r:id="rId8"/>
    <p:sldId id="347" r:id="rId9"/>
    <p:sldId id="370" r:id="rId10"/>
    <p:sldId id="376" r:id="rId11"/>
    <p:sldId id="315" r:id="rId12"/>
    <p:sldId id="328" r:id="rId13"/>
    <p:sldId id="342" r:id="rId14"/>
    <p:sldId id="322" r:id="rId15"/>
    <p:sldId id="367" r:id="rId16"/>
    <p:sldId id="319" r:id="rId17"/>
    <p:sldId id="332" r:id="rId18"/>
    <p:sldId id="348" r:id="rId19"/>
    <p:sldId id="371" r:id="rId20"/>
    <p:sldId id="335" r:id="rId21"/>
    <p:sldId id="373" r:id="rId22"/>
    <p:sldId id="379" r:id="rId23"/>
    <p:sldId id="372" r:id="rId24"/>
    <p:sldId id="356" r:id="rId25"/>
    <p:sldId id="377" r:id="rId26"/>
    <p:sldId id="378" r:id="rId27"/>
    <p:sldId id="375" r:id="rId28"/>
    <p:sldId id="355" r:id="rId29"/>
    <p:sldId id="316" r:id="rId30"/>
    <p:sldId id="362" r:id="rId31"/>
    <p:sldId id="359" r:id="rId32"/>
    <p:sldId id="271" r:id="rId33"/>
    <p:sldId id="363" r:id="rId34"/>
    <p:sldId id="358" r:id="rId35"/>
    <p:sldId id="310" r:id="rId36"/>
    <p:sldId id="276" r:id="rId37"/>
    <p:sldId id="29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74" autoAdjust="0"/>
    <p:restoredTop sz="94623" autoAdjust="0"/>
  </p:normalViewPr>
  <p:slideViewPr>
    <p:cSldViewPr snapToGrid="0">
      <p:cViewPr varScale="1">
        <p:scale>
          <a:sx n="90" d="100"/>
          <a:sy n="90" d="100"/>
        </p:scale>
        <p:origin x="87" y="1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47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28ce7be9263f86c/CUPT/Conical_Piles/Data_Processing/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28ce7be9263f86c/CUPT/Conical_Piles/Simulation/Data_Processing/Repose_glas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28ce7be9263f86c/CUPT/Conical_Piles/Data_Processing/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28ce7be9263f86c/CUPT/Conical_Piles/Data_Processing/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84338\OneDrive\CUPT\Conical_Piles\Simulation\Sandpile\2d_u1k_weep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84338\OneDrive\CUPT\Conical_Piles\Simulation\Sandpile\2d_ku2_sweep.csv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28ce7be9263f86c/CUPT/Conical_Piles/Simulation/Sandpile/2d_u1k_weep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28ce7be9263f86c/CUPT/Conical_Piles/Data_Processing/static_cofficien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Repose angle on</a:t>
            </a:r>
            <a:r>
              <a:rPr lang="en-US" altLang="zh-CN" baseline="0" dirty="0"/>
              <a:t> different dumping height</a:t>
            </a:r>
            <a:endParaRPr lang="en-US" altLang="zh-CN" dirty="0"/>
          </a:p>
        </c:rich>
      </c:tx>
      <c:layout>
        <c:manualLayout>
          <c:xMode val="edge"/>
          <c:yMode val="edge"/>
          <c:x val="0.23227394185809033"/>
          <c:y val="3.10799135002122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222A58B2-FAB8-4D53-B37E-C89C3E48D8B4}" type="YVALUE">
                      <a:rPr lang="en-US" altLang="zh-CN" smtClean="0"/>
                      <a:pPr/>
                      <a:t>[Y 值]</a:t>
                    </a:fld>
                    <a:r>
                      <a:rPr lang="en-US" altLang="zh-CN" dirty="0" smtClean="0"/>
                      <a:t>00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565-49CE-A255-1FB490D415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x"/>
            <c:errBarType val="both"/>
            <c:errValType val="fixedVal"/>
            <c:noEndCap val="0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Sheet1!$E$15:$E$19</c:f>
                <c:numCache>
                  <c:formatCode>General</c:formatCode>
                  <c:ptCount val="5"/>
                  <c:pt idx="0">
                    <c:v>1.48</c:v>
                  </c:pt>
                  <c:pt idx="1">
                    <c:v>0.59613799999999995</c:v>
                  </c:pt>
                  <c:pt idx="2">
                    <c:v>0.346916</c:v>
                  </c:pt>
                  <c:pt idx="3">
                    <c:v>2.0640000000000001</c:v>
                  </c:pt>
                  <c:pt idx="4">
                    <c:v>1.3644799999999999</c:v>
                  </c:pt>
                </c:numCache>
              </c:numRef>
            </c:plus>
            <c:minus>
              <c:numRef>
                <c:f>Sheet1!$E$15:$E$19</c:f>
                <c:numCache>
                  <c:formatCode>General</c:formatCode>
                  <c:ptCount val="5"/>
                  <c:pt idx="0">
                    <c:v>1.48</c:v>
                  </c:pt>
                  <c:pt idx="1">
                    <c:v>0.59613799999999995</c:v>
                  </c:pt>
                  <c:pt idx="2">
                    <c:v>0.346916</c:v>
                  </c:pt>
                  <c:pt idx="3">
                    <c:v>2.0640000000000001</c:v>
                  </c:pt>
                  <c:pt idx="4">
                    <c:v>1.3644799999999999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/>
                </a:solidFill>
                <a:prstDash val="solid"/>
                <a:round/>
              </a:ln>
              <a:effectLst/>
            </c:spPr>
          </c:errBars>
          <c:xVal>
            <c:numRef>
              <c:f>Sheet1!$C$15:$C$19</c:f>
              <c:numCache>
                <c:formatCode>General</c:formatCode>
                <c:ptCount val="5"/>
                <c:pt idx="0">
                  <c:v>10.3</c:v>
                </c:pt>
                <c:pt idx="1">
                  <c:v>13.3</c:v>
                </c:pt>
                <c:pt idx="2">
                  <c:v>16.8</c:v>
                </c:pt>
                <c:pt idx="3">
                  <c:v>19.3</c:v>
                </c:pt>
                <c:pt idx="4">
                  <c:v>22.3</c:v>
                </c:pt>
              </c:numCache>
            </c:numRef>
          </c:xVal>
          <c:yVal>
            <c:numRef>
              <c:f>Sheet1!$D$15:$D$19</c:f>
              <c:numCache>
                <c:formatCode>General</c:formatCode>
                <c:ptCount val="5"/>
                <c:pt idx="0">
                  <c:v>30.58</c:v>
                </c:pt>
                <c:pt idx="1">
                  <c:v>31.546399999999998</c:v>
                </c:pt>
                <c:pt idx="2">
                  <c:v>29.889399999999998</c:v>
                </c:pt>
                <c:pt idx="3">
                  <c:v>30.434899999999999</c:v>
                </c:pt>
                <c:pt idx="4">
                  <c:v>30.577400000000001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565-49CE-A255-1FB490D4152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734901632"/>
        <c:axId val="734900800"/>
      </c:scatterChart>
      <c:valAx>
        <c:axId val="734901632"/>
        <c:scaling>
          <c:orientation val="minMax"/>
          <c:max val="24"/>
          <c:min val="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Dumping</a:t>
                </a:r>
                <a:r>
                  <a:rPr lang="en-US" altLang="zh-CN" baseline="0" dirty="0"/>
                  <a:t> height [cm]</a:t>
                </a:r>
              </a:p>
            </c:rich>
          </c:tx>
          <c:layout>
            <c:manualLayout>
              <c:xMode val="edge"/>
              <c:yMode val="edge"/>
              <c:x val="0.69135210779411249"/>
              <c:y val="0.91071616016401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4900800"/>
        <c:crosses val="autoZero"/>
        <c:crossBetween val="midCat"/>
      </c:valAx>
      <c:valAx>
        <c:axId val="734900800"/>
        <c:scaling>
          <c:orientation val="minMax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Repose</a:t>
                </a:r>
                <a:r>
                  <a:rPr lang="en-US" altLang="zh-CN" baseline="0" dirty="0"/>
                  <a:t> </a:t>
                </a:r>
                <a:r>
                  <a:rPr lang="en-US" altLang="zh-CN" baseline="0" dirty="0" smtClean="0"/>
                  <a:t>Angle </a:t>
                </a:r>
                <a:r>
                  <a:rPr lang="en-US" altLang="zh-CN" baseline="0" dirty="0"/>
                  <a:t>[</a:t>
                </a:r>
                <a:r>
                  <a:rPr lang="en-US" altLang="zh-CN" baseline="0" dirty="0" err="1"/>
                  <a:t>deg</a:t>
                </a:r>
                <a:r>
                  <a:rPr lang="en-US" altLang="zh-CN" baseline="0" dirty="0"/>
                  <a:t>]</a:t>
                </a:r>
              </a:p>
            </c:rich>
          </c:tx>
          <c:layout>
            <c:manualLayout>
              <c:xMode val="edge"/>
              <c:yMode val="edge"/>
              <c:x val="1.9373811623787263E-2"/>
              <c:y val="9.902245252250781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4901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dbl" algn="ctr">
      <a:solidFill>
        <a:schemeClr val="bg1">
          <a:lumMod val="6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Repose Angle on Different Diameter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Sheet2!$O:$O</c:f>
                <c:numCache>
                  <c:formatCode>General</c:formatCode>
                  <c:ptCount val="1048576"/>
                  <c:pt idx="0">
                    <c:v>0.53442596410645238</c:v>
                  </c:pt>
                  <c:pt idx="1">
                    <c:v>0.65561675797170793</c:v>
                  </c:pt>
                  <c:pt idx="2">
                    <c:v>0.42946995755750428</c:v>
                  </c:pt>
                  <c:pt idx="3">
                    <c:v>0.47004727894589998</c:v>
                  </c:pt>
                  <c:pt idx="4">
                    <c:v>0.65085413965888805</c:v>
                  </c:pt>
                  <c:pt idx="5">
                    <c:v>0.76713753656042638</c:v>
                  </c:pt>
                  <c:pt idx="6">
                    <c:v>0.49238647873844449</c:v>
                  </c:pt>
                </c:numCache>
              </c:numRef>
            </c:plus>
            <c:minus>
              <c:numRef>
                <c:f>Sheet2!$O:$O</c:f>
                <c:numCache>
                  <c:formatCode>General</c:formatCode>
                  <c:ptCount val="1048576"/>
                  <c:pt idx="0">
                    <c:v>0.53442596410645238</c:v>
                  </c:pt>
                  <c:pt idx="1">
                    <c:v>0.65561675797170793</c:v>
                  </c:pt>
                  <c:pt idx="2">
                    <c:v>0.42946995755750428</c:v>
                  </c:pt>
                  <c:pt idx="3">
                    <c:v>0.47004727894589998</c:v>
                  </c:pt>
                  <c:pt idx="4">
                    <c:v>0.65085413965888805</c:v>
                  </c:pt>
                  <c:pt idx="5">
                    <c:v>0.76713753656042638</c:v>
                  </c:pt>
                  <c:pt idx="6">
                    <c:v>0.49238647873844449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Sheet2!$A$1:$A$7</c:f>
              <c:numCache>
                <c:formatCode>0.00_ </c:formatCode>
                <c:ptCount val="7"/>
                <c:pt idx="0">
                  <c:v>2</c:v>
                </c:pt>
                <c:pt idx="1">
                  <c:v>2.5</c:v>
                </c:pt>
                <c:pt idx="2">
                  <c:v>3</c:v>
                </c:pt>
                <c:pt idx="3">
                  <c:v>3.5</c:v>
                </c:pt>
                <c:pt idx="4">
                  <c:v>4</c:v>
                </c:pt>
                <c:pt idx="5">
                  <c:v>4.5</c:v>
                </c:pt>
                <c:pt idx="6">
                  <c:v>5</c:v>
                </c:pt>
              </c:numCache>
            </c:numRef>
          </c:cat>
          <c:val>
            <c:numRef>
              <c:f>Sheet2!$N$1:$N$7</c:f>
              <c:numCache>
                <c:formatCode>General</c:formatCode>
                <c:ptCount val="7"/>
                <c:pt idx="0">
                  <c:v>31.916666666666668</c:v>
                </c:pt>
                <c:pt idx="1">
                  <c:v>32.949999999999996</c:v>
                </c:pt>
                <c:pt idx="2">
                  <c:v>32.533333333333339</c:v>
                </c:pt>
                <c:pt idx="3">
                  <c:v>31.583333333333332</c:v>
                </c:pt>
                <c:pt idx="4">
                  <c:v>32.18333333333333</c:v>
                </c:pt>
                <c:pt idx="5">
                  <c:v>30.649999999999995</c:v>
                </c:pt>
                <c:pt idx="6">
                  <c:v>31.233333333333334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60-49EF-8FCE-62433CA70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8246143"/>
        <c:axId val="998249887"/>
      </c:lineChart>
      <c:catAx>
        <c:axId val="998246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Diameter[mm]</a:t>
                </a:r>
              </a:p>
            </c:rich>
          </c:tx>
          <c:layout>
            <c:manualLayout>
              <c:xMode val="edge"/>
              <c:yMode val="edge"/>
              <c:x val="0.80615096346109771"/>
              <c:y val="0.904624167484968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98249887"/>
        <c:crosses val="autoZero"/>
        <c:auto val="1"/>
        <c:lblAlgn val="ctr"/>
        <c:lblOffset val="100"/>
        <c:noMultiLvlLbl val="0"/>
      </c:catAx>
      <c:valAx>
        <c:axId val="998249887"/>
        <c:scaling>
          <c:orientation val="minMax"/>
          <c:max val="35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Repose Angle[deg]</a:t>
                </a:r>
              </a:p>
            </c:rich>
          </c:tx>
          <c:layout>
            <c:manualLayout>
              <c:xMode val="edge"/>
              <c:yMode val="edge"/>
              <c:x val="1.960183578137625E-2"/>
              <c:y val="0.153061605945444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98246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Avalanche frequency on</a:t>
            </a:r>
            <a:r>
              <a:rPr lang="en-US" altLang="zh-CN" baseline="0"/>
              <a:t> different angle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avalanche_angle!$B$1</c:f>
              <c:strCache>
                <c:ptCount val="1"/>
                <c:pt idx="0">
                  <c:v>小米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avalanche_angle!$A$2:$A$20</c:f>
              <c:numCache>
                <c:formatCode>General</c:formatCode>
                <c:ptCount val="19"/>
                <c:pt idx="0">
                  <c:v>25</c:v>
                </c:pt>
                <c:pt idx="1">
                  <c:v>26</c:v>
                </c:pt>
                <c:pt idx="2">
                  <c:v>27</c:v>
                </c:pt>
                <c:pt idx="3">
                  <c:v>28</c:v>
                </c:pt>
                <c:pt idx="4">
                  <c:v>29</c:v>
                </c:pt>
                <c:pt idx="5">
                  <c:v>30</c:v>
                </c:pt>
                <c:pt idx="6">
                  <c:v>31</c:v>
                </c:pt>
                <c:pt idx="7">
                  <c:v>32</c:v>
                </c:pt>
                <c:pt idx="8">
                  <c:v>33</c:v>
                </c:pt>
                <c:pt idx="9">
                  <c:v>34</c:v>
                </c:pt>
                <c:pt idx="10">
                  <c:v>35</c:v>
                </c:pt>
                <c:pt idx="11">
                  <c:v>36</c:v>
                </c:pt>
                <c:pt idx="12">
                  <c:v>37</c:v>
                </c:pt>
                <c:pt idx="13">
                  <c:v>38</c:v>
                </c:pt>
                <c:pt idx="14">
                  <c:v>39</c:v>
                </c:pt>
                <c:pt idx="15">
                  <c:v>40</c:v>
                </c:pt>
                <c:pt idx="16">
                  <c:v>41</c:v>
                </c:pt>
                <c:pt idx="17">
                  <c:v>42</c:v>
                </c:pt>
                <c:pt idx="18">
                  <c:v>43</c:v>
                </c:pt>
              </c:numCache>
            </c:numRef>
          </c:cat>
          <c:val>
            <c:numRef>
              <c:f>avalanche_angle!$B$2:$B$20</c:f>
              <c:numCache>
                <c:formatCode>General</c:formatCode>
                <c:ptCount val="19"/>
                <c:pt idx="9">
                  <c:v>2</c:v>
                </c:pt>
                <c:pt idx="10">
                  <c:v>5</c:v>
                </c:pt>
                <c:pt idx="11">
                  <c:v>1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A-4006-BCD3-EB23DF410330}"/>
            </c:ext>
          </c:extLst>
        </c:ser>
        <c:ser>
          <c:idx val="1"/>
          <c:order val="1"/>
          <c:tx>
            <c:strRef>
              <c:f>avalanche_angle!$C$1</c:f>
              <c:strCache>
                <c:ptCount val="1"/>
                <c:pt idx="0">
                  <c:v>大米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avalanche_angle!$A$2:$A$20</c:f>
              <c:numCache>
                <c:formatCode>General</c:formatCode>
                <c:ptCount val="19"/>
                <c:pt idx="0">
                  <c:v>25</c:v>
                </c:pt>
                <c:pt idx="1">
                  <c:v>26</c:v>
                </c:pt>
                <c:pt idx="2">
                  <c:v>27</c:v>
                </c:pt>
                <c:pt idx="3">
                  <c:v>28</c:v>
                </c:pt>
                <c:pt idx="4">
                  <c:v>29</c:v>
                </c:pt>
                <c:pt idx="5">
                  <c:v>30</c:v>
                </c:pt>
                <c:pt idx="6">
                  <c:v>31</c:v>
                </c:pt>
                <c:pt idx="7">
                  <c:v>32</c:v>
                </c:pt>
                <c:pt idx="8">
                  <c:v>33</c:v>
                </c:pt>
                <c:pt idx="9">
                  <c:v>34</c:v>
                </c:pt>
                <c:pt idx="10">
                  <c:v>35</c:v>
                </c:pt>
                <c:pt idx="11">
                  <c:v>36</c:v>
                </c:pt>
                <c:pt idx="12">
                  <c:v>37</c:v>
                </c:pt>
                <c:pt idx="13">
                  <c:v>38</c:v>
                </c:pt>
                <c:pt idx="14">
                  <c:v>39</c:v>
                </c:pt>
                <c:pt idx="15">
                  <c:v>40</c:v>
                </c:pt>
                <c:pt idx="16">
                  <c:v>41</c:v>
                </c:pt>
                <c:pt idx="17">
                  <c:v>42</c:v>
                </c:pt>
                <c:pt idx="18">
                  <c:v>43</c:v>
                </c:pt>
              </c:numCache>
            </c:numRef>
          </c:cat>
          <c:val>
            <c:numRef>
              <c:f>avalanche_angle!$C$2:$C$20</c:f>
              <c:numCache>
                <c:formatCode>General</c:formatCode>
                <c:ptCount val="19"/>
                <c:pt idx="7">
                  <c:v>3</c:v>
                </c:pt>
                <c:pt idx="8">
                  <c:v>5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7A-4006-BCD3-EB23DF410330}"/>
            </c:ext>
          </c:extLst>
        </c:ser>
        <c:ser>
          <c:idx val="2"/>
          <c:order val="2"/>
          <c:tx>
            <c:strRef>
              <c:f>avalanche_angle!$D$1</c:f>
              <c:strCache>
                <c:ptCount val="1"/>
                <c:pt idx="0">
                  <c:v>黄豆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avalanche_angle!$A$2:$A$20</c:f>
              <c:numCache>
                <c:formatCode>General</c:formatCode>
                <c:ptCount val="19"/>
                <c:pt idx="0">
                  <c:v>25</c:v>
                </c:pt>
                <c:pt idx="1">
                  <c:v>26</c:v>
                </c:pt>
                <c:pt idx="2">
                  <c:v>27</c:v>
                </c:pt>
                <c:pt idx="3">
                  <c:v>28</c:v>
                </c:pt>
                <c:pt idx="4">
                  <c:v>29</c:v>
                </c:pt>
                <c:pt idx="5">
                  <c:v>30</c:v>
                </c:pt>
                <c:pt idx="6">
                  <c:v>31</c:v>
                </c:pt>
                <c:pt idx="7">
                  <c:v>32</c:v>
                </c:pt>
                <c:pt idx="8">
                  <c:v>33</c:v>
                </c:pt>
                <c:pt idx="9">
                  <c:v>34</c:v>
                </c:pt>
                <c:pt idx="10">
                  <c:v>35</c:v>
                </c:pt>
                <c:pt idx="11">
                  <c:v>36</c:v>
                </c:pt>
                <c:pt idx="12">
                  <c:v>37</c:v>
                </c:pt>
                <c:pt idx="13">
                  <c:v>38</c:v>
                </c:pt>
                <c:pt idx="14">
                  <c:v>39</c:v>
                </c:pt>
                <c:pt idx="15">
                  <c:v>40</c:v>
                </c:pt>
                <c:pt idx="16">
                  <c:v>41</c:v>
                </c:pt>
                <c:pt idx="17">
                  <c:v>42</c:v>
                </c:pt>
                <c:pt idx="18">
                  <c:v>43</c:v>
                </c:pt>
              </c:numCache>
            </c:numRef>
          </c:cat>
          <c:val>
            <c:numRef>
              <c:f>avalanche_angle!$D$2:$D$20</c:f>
              <c:numCache>
                <c:formatCode>General</c:formatCode>
                <c:ptCount val="19"/>
                <c:pt idx="0">
                  <c:v>5</c:v>
                </c:pt>
                <c:pt idx="1">
                  <c:v>4</c:v>
                </c:pt>
                <c:pt idx="2">
                  <c:v>1</c:v>
                </c:pt>
                <c:pt idx="3">
                  <c:v>3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7A-4006-BCD3-EB23DF410330}"/>
            </c:ext>
          </c:extLst>
        </c:ser>
        <c:ser>
          <c:idx val="3"/>
          <c:order val="3"/>
          <c:tx>
            <c:strRef>
              <c:f>avalanche_angle!$E$1</c:f>
              <c:strCache>
                <c:ptCount val="1"/>
                <c:pt idx="0">
                  <c:v>绿豆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numRef>
              <c:f>avalanche_angle!$A$2:$A$20</c:f>
              <c:numCache>
                <c:formatCode>General</c:formatCode>
                <c:ptCount val="19"/>
                <c:pt idx="0">
                  <c:v>25</c:v>
                </c:pt>
                <c:pt idx="1">
                  <c:v>26</c:v>
                </c:pt>
                <c:pt idx="2">
                  <c:v>27</c:v>
                </c:pt>
                <c:pt idx="3">
                  <c:v>28</c:v>
                </c:pt>
                <c:pt idx="4">
                  <c:v>29</c:v>
                </c:pt>
                <c:pt idx="5">
                  <c:v>30</c:v>
                </c:pt>
                <c:pt idx="6">
                  <c:v>31</c:v>
                </c:pt>
                <c:pt idx="7">
                  <c:v>32</c:v>
                </c:pt>
                <c:pt idx="8">
                  <c:v>33</c:v>
                </c:pt>
                <c:pt idx="9">
                  <c:v>34</c:v>
                </c:pt>
                <c:pt idx="10">
                  <c:v>35</c:v>
                </c:pt>
                <c:pt idx="11">
                  <c:v>36</c:v>
                </c:pt>
                <c:pt idx="12">
                  <c:v>37</c:v>
                </c:pt>
                <c:pt idx="13">
                  <c:v>38</c:v>
                </c:pt>
                <c:pt idx="14">
                  <c:v>39</c:v>
                </c:pt>
                <c:pt idx="15">
                  <c:v>40</c:v>
                </c:pt>
                <c:pt idx="16">
                  <c:v>41</c:v>
                </c:pt>
                <c:pt idx="17">
                  <c:v>42</c:v>
                </c:pt>
                <c:pt idx="18">
                  <c:v>43</c:v>
                </c:pt>
              </c:numCache>
            </c:numRef>
          </c:cat>
          <c:val>
            <c:numRef>
              <c:f>avalanche_angle!$E$2:$E$20</c:f>
              <c:numCache>
                <c:formatCode>General</c:formatCode>
                <c:ptCount val="19"/>
                <c:pt idx="0">
                  <c:v>1</c:v>
                </c:pt>
                <c:pt idx="1">
                  <c:v>1</c:v>
                </c:pt>
                <c:pt idx="2">
                  <c:v>7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3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7A-4006-BCD3-EB23DF410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53271823"/>
        <c:axId val="2053265999"/>
        <c:axId val="1927864911"/>
      </c:bar3DChart>
      <c:catAx>
        <c:axId val="20532718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Angle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53265999"/>
        <c:crosses val="autoZero"/>
        <c:auto val="1"/>
        <c:lblAlgn val="ctr"/>
        <c:lblOffset val="100"/>
        <c:noMultiLvlLbl val="0"/>
      </c:catAx>
      <c:valAx>
        <c:axId val="2053265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Acalanche</a:t>
                </a:r>
                <a:r>
                  <a:rPr lang="en-US" altLang="zh-CN" baseline="0"/>
                  <a:t> times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53271823"/>
        <c:crosses val="autoZero"/>
        <c:crossBetween val="between"/>
      </c:valAx>
      <c:serAx>
        <c:axId val="1927864911"/>
        <c:scaling>
          <c:orientation val="minMax"/>
        </c:scaling>
        <c:delete val="1"/>
        <c:axPos val="b"/>
        <c:majorTickMark val="out"/>
        <c:minorTickMark val="none"/>
        <c:tickLblPos val="nextTo"/>
        <c:crossAx val="2053265999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00" dirty="0" smtClean="0"/>
              <a:t>微扰下雪崩角与</a:t>
            </a:r>
            <a:r>
              <a:rPr lang="zh-CN" altLang="en-US" sz="1600" dirty="0"/>
              <a:t>静止</a:t>
            </a:r>
            <a:r>
              <a:rPr lang="zh-CN" altLang="en-US" sz="1600" dirty="0" smtClean="0"/>
              <a:t>角对比</a:t>
            </a:r>
            <a:endParaRPr lang="zh-CN" alt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Angle of Repose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angle_repo!$A$2:$A$5</c:f>
              <c:strCache>
                <c:ptCount val="4"/>
                <c:pt idx="0">
                  <c:v>小米</c:v>
                </c:pt>
                <c:pt idx="1">
                  <c:v>大米</c:v>
                </c:pt>
                <c:pt idx="2">
                  <c:v>绿豆</c:v>
                </c:pt>
                <c:pt idx="3">
                  <c:v>黄豆</c:v>
                </c:pt>
              </c:strCache>
            </c:strRef>
          </c:cat>
          <c:val>
            <c:numRef>
              <c:f>angle_repo!$C$2:$C$5</c:f>
              <c:numCache>
                <c:formatCode>General</c:formatCode>
                <c:ptCount val="4"/>
                <c:pt idx="0">
                  <c:v>34.44</c:v>
                </c:pt>
                <c:pt idx="1">
                  <c:v>30.58</c:v>
                </c:pt>
                <c:pt idx="2">
                  <c:v>24.59</c:v>
                </c:pt>
                <c:pt idx="3">
                  <c:v>27.9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06-411D-9C42-92FBC705B473}"/>
            </c:ext>
          </c:extLst>
        </c:ser>
        <c:ser>
          <c:idx val="1"/>
          <c:order val="1"/>
          <c:tx>
            <c:v>Angle of avalanche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angle_repo!$A$2:$A$5</c:f>
              <c:strCache>
                <c:ptCount val="4"/>
                <c:pt idx="0">
                  <c:v>小米</c:v>
                </c:pt>
                <c:pt idx="1">
                  <c:v>大米</c:v>
                </c:pt>
                <c:pt idx="2">
                  <c:v>绿豆</c:v>
                </c:pt>
                <c:pt idx="3">
                  <c:v>黄豆</c:v>
                </c:pt>
              </c:strCache>
            </c:strRef>
          </c:cat>
          <c:val>
            <c:numRef>
              <c:f>angle_repo!$E$2:$E$5</c:f>
              <c:numCache>
                <c:formatCode>General</c:formatCode>
                <c:ptCount val="4"/>
                <c:pt idx="0">
                  <c:v>35</c:v>
                </c:pt>
                <c:pt idx="1">
                  <c:v>32</c:v>
                </c:pt>
                <c:pt idx="2">
                  <c:v>26</c:v>
                </c:pt>
                <c:pt idx="3">
                  <c:v>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06-411D-9C42-92FBC705B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9727552"/>
        <c:axId val="1139730880"/>
      </c:lineChart>
      <c:catAx>
        <c:axId val="113972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9730880"/>
        <c:crosses val="autoZero"/>
        <c:auto val="1"/>
        <c:lblAlgn val="ctr"/>
        <c:lblOffset val="100"/>
        <c:noMultiLvlLbl val="0"/>
      </c:catAx>
      <c:valAx>
        <c:axId val="113973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Repose Angle[</a:t>
                </a:r>
                <a:r>
                  <a:rPr lang="en-US" altLang="zh-CN" dirty="0" err="1" smtClean="0"/>
                  <a:t>deg</a:t>
                </a:r>
                <a:r>
                  <a:rPr lang="en-US" altLang="zh-CN" dirty="0" smtClean="0"/>
                  <a:t>]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9727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'2d_u1k_weep'!$A$2</c:f>
              <c:strCache>
                <c:ptCount val="1"/>
                <c:pt idx="0">
                  <c:v>0.1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'2d_u1k_weep'!$B$1:$K$1</c:f>
              <c:numCache>
                <c:formatCode>General</c:formatCode>
                <c:ptCount val="10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  <c:pt idx="6">
                  <c:v>1.4</c:v>
                </c:pt>
                <c:pt idx="7">
                  <c:v>1.6</c:v>
                </c:pt>
                <c:pt idx="8">
                  <c:v>1.8</c:v>
                </c:pt>
                <c:pt idx="9">
                  <c:v>2</c:v>
                </c:pt>
              </c:numCache>
            </c:numRef>
          </c:cat>
          <c:val>
            <c:numRef>
              <c:f>'2d_u1k_weep'!$B$2:$K$2</c:f>
              <c:numCache>
                <c:formatCode>General</c:formatCode>
                <c:ptCount val="10"/>
                <c:pt idx="0">
                  <c:v>3.940224561</c:v>
                </c:pt>
                <c:pt idx="1">
                  <c:v>6.3449884230000002</c:v>
                </c:pt>
                <c:pt idx="2">
                  <c:v>4.970771761</c:v>
                </c:pt>
                <c:pt idx="3">
                  <c:v>5.7094471029999996</c:v>
                </c:pt>
                <c:pt idx="4">
                  <c:v>9.1716133679999992</c:v>
                </c:pt>
                <c:pt idx="5">
                  <c:v>8.4967277620000008</c:v>
                </c:pt>
                <c:pt idx="6">
                  <c:v>8.6156481839999994</c:v>
                </c:pt>
                <c:pt idx="7">
                  <c:v>10.15641314</c:v>
                </c:pt>
                <c:pt idx="8">
                  <c:v>13.16414655</c:v>
                </c:pt>
                <c:pt idx="9">
                  <c:v>12.834899999999999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1F-4E54-A2F2-97B984BCAB02}"/>
            </c:ext>
          </c:extLst>
        </c:ser>
        <c:ser>
          <c:idx val="1"/>
          <c:order val="1"/>
          <c:tx>
            <c:strRef>
              <c:f>'2d_u1k_weep'!$A$3</c:f>
              <c:strCache>
                <c:ptCount val="1"/>
                <c:pt idx="0">
                  <c:v>0.2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'2d_u1k_weep'!$B$1:$K$1</c:f>
              <c:numCache>
                <c:formatCode>General</c:formatCode>
                <c:ptCount val="10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  <c:pt idx="6">
                  <c:v>1.4</c:v>
                </c:pt>
                <c:pt idx="7">
                  <c:v>1.6</c:v>
                </c:pt>
                <c:pt idx="8">
                  <c:v>1.8</c:v>
                </c:pt>
                <c:pt idx="9">
                  <c:v>2</c:v>
                </c:pt>
              </c:numCache>
            </c:numRef>
          </c:cat>
          <c:val>
            <c:numRef>
              <c:f>'2d_u1k_weep'!$B$3:$K$3</c:f>
              <c:numCache>
                <c:formatCode>General</c:formatCode>
                <c:ptCount val="10"/>
                <c:pt idx="0">
                  <c:v>13.05196405</c:v>
                </c:pt>
                <c:pt idx="1">
                  <c:v>14.04864448</c:v>
                </c:pt>
                <c:pt idx="2">
                  <c:v>11.5163783</c:v>
                </c:pt>
                <c:pt idx="3">
                  <c:v>18.413749110000001</c:v>
                </c:pt>
                <c:pt idx="4">
                  <c:v>19.73622992</c:v>
                </c:pt>
                <c:pt idx="5">
                  <c:v>19.941342580000001</c:v>
                </c:pt>
                <c:pt idx="6">
                  <c:v>21.984805730000001</c:v>
                </c:pt>
                <c:pt idx="7">
                  <c:v>20.418193689999999</c:v>
                </c:pt>
                <c:pt idx="8">
                  <c:v>22.95792016</c:v>
                </c:pt>
                <c:pt idx="9">
                  <c:v>25.203199999999999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1F-4E54-A2F2-97B984BCAB02}"/>
            </c:ext>
          </c:extLst>
        </c:ser>
        <c:ser>
          <c:idx val="2"/>
          <c:order val="2"/>
          <c:tx>
            <c:strRef>
              <c:f>'2d_u1k_weep'!$A$4</c:f>
              <c:strCache>
                <c:ptCount val="1"/>
                <c:pt idx="0">
                  <c:v>0.3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'2d_u1k_weep'!$B$1:$K$1</c:f>
              <c:numCache>
                <c:formatCode>General</c:formatCode>
                <c:ptCount val="10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  <c:pt idx="6">
                  <c:v>1.4</c:v>
                </c:pt>
                <c:pt idx="7">
                  <c:v>1.6</c:v>
                </c:pt>
                <c:pt idx="8">
                  <c:v>1.8</c:v>
                </c:pt>
                <c:pt idx="9">
                  <c:v>2</c:v>
                </c:pt>
              </c:numCache>
            </c:numRef>
          </c:cat>
          <c:val>
            <c:numRef>
              <c:f>'2d_u1k_weep'!$B$4:$K$4</c:f>
              <c:numCache>
                <c:formatCode>General</c:formatCode>
                <c:ptCount val="10"/>
                <c:pt idx="0">
                  <c:v>12.862806320000001</c:v>
                </c:pt>
                <c:pt idx="1">
                  <c:v>18.15161887</c:v>
                </c:pt>
                <c:pt idx="2">
                  <c:v>16.80354518</c:v>
                </c:pt>
                <c:pt idx="3">
                  <c:v>23.215333059999999</c:v>
                </c:pt>
                <c:pt idx="4">
                  <c:v>21.801409490000001</c:v>
                </c:pt>
                <c:pt idx="5">
                  <c:v>23.74949449</c:v>
                </c:pt>
                <c:pt idx="6">
                  <c:v>25.59430798</c:v>
                </c:pt>
                <c:pt idx="7">
                  <c:v>28.959408809999999</c:v>
                </c:pt>
                <c:pt idx="8">
                  <c:v>28.44292862</c:v>
                </c:pt>
                <c:pt idx="9">
                  <c:v>30.973500000000001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1F-4E54-A2F2-97B984BCAB02}"/>
            </c:ext>
          </c:extLst>
        </c:ser>
        <c:ser>
          <c:idx val="3"/>
          <c:order val="3"/>
          <c:tx>
            <c:strRef>
              <c:f>'2d_u1k_weep'!$A$5</c:f>
              <c:strCache>
                <c:ptCount val="1"/>
                <c:pt idx="0">
                  <c:v>0.4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'2d_u1k_weep'!$B$1:$K$1</c:f>
              <c:numCache>
                <c:formatCode>General</c:formatCode>
                <c:ptCount val="10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  <c:pt idx="6">
                  <c:v>1.4</c:v>
                </c:pt>
                <c:pt idx="7">
                  <c:v>1.6</c:v>
                </c:pt>
                <c:pt idx="8">
                  <c:v>1.8</c:v>
                </c:pt>
                <c:pt idx="9">
                  <c:v>2</c:v>
                </c:pt>
              </c:numCache>
            </c:numRef>
          </c:cat>
          <c:val>
            <c:numRef>
              <c:f>'2d_u1k_weep'!$B$5:$K$5</c:f>
              <c:numCache>
                <c:formatCode>General</c:formatCode>
                <c:ptCount val="10"/>
                <c:pt idx="0">
                  <c:v>15.88795724</c:v>
                </c:pt>
                <c:pt idx="1">
                  <c:v>19.446184179999999</c:v>
                </c:pt>
                <c:pt idx="2">
                  <c:v>22.61986495</c:v>
                </c:pt>
                <c:pt idx="3">
                  <c:v>22.61986495</c:v>
                </c:pt>
                <c:pt idx="4">
                  <c:v>27.058931380000001</c:v>
                </c:pt>
                <c:pt idx="5">
                  <c:v>29.475888999999999</c:v>
                </c:pt>
                <c:pt idx="6">
                  <c:v>32.134647200000003</c:v>
                </c:pt>
                <c:pt idx="7">
                  <c:v>35.537677789999996</c:v>
                </c:pt>
                <c:pt idx="8">
                  <c:v>35.537677789999996</c:v>
                </c:pt>
                <c:pt idx="9">
                  <c:v>34.912199999999999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1F-4E54-A2F2-97B984BCAB02}"/>
            </c:ext>
          </c:extLst>
        </c:ser>
        <c:ser>
          <c:idx val="4"/>
          <c:order val="4"/>
          <c:tx>
            <c:strRef>
              <c:f>'2d_u1k_weep'!$A$6</c:f>
              <c:strCache>
                <c:ptCount val="1"/>
                <c:pt idx="0">
                  <c:v>0.5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'2d_u1k_weep'!$B$1:$K$1</c:f>
              <c:numCache>
                <c:formatCode>General</c:formatCode>
                <c:ptCount val="10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  <c:pt idx="6">
                  <c:v>1.4</c:v>
                </c:pt>
                <c:pt idx="7">
                  <c:v>1.6</c:v>
                </c:pt>
                <c:pt idx="8">
                  <c:v>1.8</c:v>
                </c:pt>
                <c:pt idx="9">
                  <c:v>2</c:v>
                </c:pt>
              </c:numCache>
            </c:numRef>
          </c:cat>
          <c:val>
            <c:numRef>
              <c:f>'2d_u1k_weep'!$B$6:$K$6</c:f>
              <c:numCache>
                <c:formatCode>General</c:formatCode>
                <c:ptCount val="10"/>
                <c:pt idx="0">
                  <c:v>20.447450740000001</c:v>
                </c:pt>
                <c:pt idx="1">
                  <c:v>22.649987580000001</c:v>
                </c:pt>
                <c:pt idx="2">
                  <c:v>26.062508170000001</c:v>
                </c:pt>
                <c:pt idx="3">
                  <c:v>30.617684539999999</c:v>
                </c:pt>
                <c:pt idx="4">
                  <c:v>35.578387309999997</c:v>
                </c:pt>
                <c:pt idx="5">
                  <c:v>35.537677789999996</c:v>
                </c:pt>
                <c:pt idx="6">
                  <c:v>36.869897649999999</c:v>
                </c:pt>
                <c:pt idx="7">
                  <c:v>39.3803579</c:v>
                </c:pt>
                <c:pt idx="8">
                  <c:v>41.820169880000002</c:v>
                </c:pt>
                <c:pt idx="9">
                  <c:v>41.092300000000002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1F-4E54-A2F2-97B984BCAB02}"/>
            </c:ext>
          </c:extLst>
        </c:ser>
        <c:ser>
          <c:idx val="5"/>
          <c:order val="5"/>
          <c:tx>
            <c:strRef>
              <c:f>'2d_u1k_weep'!$A$7</c:f>
              <c:strCache>
                <c:ptCount val="1"/>
                <c:pt idx="0">
                  <c:v>0.6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'2d_u1k_weep'!$B$1:$K$1</c:f>
              <c:numCache>
                <c:formatCode>General</c:formatCode>
                <c:ptCount val="10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  <c:pt idx="6">
                  <c:v>1.4</c:v>
                </c:pt>
                <c:pt idx="7">
                  <c:v>1.6</c:v>
                </c:pt>
                <c:pt idx="8">
                  <c:v>1.8</c:v>
                </c:pt>
                <c:pt idx="9">
                  <c:v>2</c:v>
                </c:pt>
              </c:numCache>
            </c:numRef>
          </c:cat>
          <c:val>
            <c:numRef>
              <c:f>'2d_u1k_weep'!$B$7:$K$7</c:f>
              <c:numCache>
                <c:formatCode>General</c:formatCode>
                <c:ptCount val="10"/>
                <c:pt idx="0">
                  <c:v>24.529265420000002</c:v>
                </c:pt>
                <c:pt idx="1">
                  <c:v>28.08163562</c:v>
                </c:pt>
                <c:pt idx="2">
                  <c:v>32.509380200000003</c:v>
                </c:pt>
                <c:pt idx="3">
                  <c:v>34.341043859999999</c:v>
                </c:pt>
                <c:pt idx="4">
                  <c:v>40.867223439999997</c:v>
                </c:pt>
                <c:pt idx="5">
                  <c:v>41.86397977</c:v>
                </c:pt>
                <c:pt idx="6">
                  <c:v>42.591796420000001</c:v>
                </c:pt>
                <c:pt idx="7">
                  <c:v>45</c:v>
                </c:pt>
                <c:pt idx="8">
                  <c:v>48.096308809999996</c:v>
                </c:pt>
                <c:pt idx="9">
                  <c:v>47.363900000000001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1F-4E54-A2F2-97B984BCAB02}"/>
            </c:ext>
          </c:extLst>
        </c:ser>
        <c:ser>
          <c:idx val="6"/>
          <c:order val="6"/>
          <c:tx>
            <c:strRef>
              <c:f>'2d_u1k_weep'!$A$8</c:f>
              <c:strCache>
                <c:ptCount val="1"/>
                <c:pt idx="0">
                  <c:v>0.7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'2d_u1k_weep'!$B$1:$K$1</c:f>
              <c:numCache>
                <c:formatCode>General</c:formatCode>
                <c:ptCount val="10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  <c:pt idx="6">
                  <c:v>1.4</c:v>
                </c:pt>
                <c:pt idx="7">
                  <c:v>1.6</c:v>
                </c:pt>
                <c:pt idx="8">
                  <c:v>1.8</c:v>
                </c:pt>
                <c:pt idx="9">
                  <c:v>2</c:v>
                </c:pt>
              </c:numCache>
            </c:numRef>
          </c:cat>
          <c:val>
            <c:numRef>
              <c:f>'2d_u1k_weep'!$B$8:$K$8</c:f>
              <c:numCache>
                <c:formatCode>General</c:formatCode>
                <c:ptCount val="10"/>
                <c:pt idx="0">
                  <c:v>26.15467971</c:v>
                </c:pt>
                <c:pt idx="1">
                  <c:v>33.69006753</c:v>
                </c:pt>
                <c:pt idx="2">
                  <c:v>39.047867140000001</c:v>
                </c:pt>
                <c:pt idx="3">
                  <c:v>40.867223439999997</c:v>
                </c:pt>
                <c:pt idx="4">
                  <c:v>41.820169880000002</c:v>
                </c:pt>
                <c:pt idx="5">
                  <c:v>41.820169880000002</c:v>
                </c:pt>
                <c:pt idx="6">
                  <c:v>45.774078850000002</c:v>
                </c:pt>
                <c:pt idx="7">
                  <c:v>51.337832919999997</c:v>
                </c:pt>
                <c:pt idx="8">
                  <c:v>54.58294472</c:v>
                </c:pt>
                <c:pt idx="9">
                  <c:v>52.741799999999998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B1F-4E54-A2F2-97B984BCAB02}"/>
            </c:ext>
          </c:extLst>
        </c:ser>
        <c:ser>
          <c:idx val="7"/>
          <c:order val="7"/>
          <c:tx>
            <c:strRef>
              <c:f>'2d_u1k_weep'!$A$9</c:f>
              <c:strCache>
                <c:ptCount val="1"/>
                <c:pt idx="0">
                  <c:v>0.8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'2d_u1k_weep'!$B$1:$K$1</c:f>
              <c:numCache>
                <c:formatCode>General</c:formatCode>
                <c:ptCount val="10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  <c:pt idx="6">
                  <c:v>1.4</c:v>
                </c:pt>
                <c:pt idx="7">
                  <c:v>1.6</c:v>
                </c:pt>
                <c:pt idx="8">
                  <c:v>1.8</c:v>
                </c:pt>
                <c:pt idx="9">
                  <c:v>2</c:v>
                </c:pt>
              </c:numCache>
            </c:numRef>
          </c:cat>
          <c:val>
            <c:numRef>
              <c:f>'2d_u1k_weep'!$B$9:$K$9</c:f>
              <c:numCache>
                <c:formatCode>General</c:formatCode>
                <c:ptCount val="10"/>
                <c:pt idx="0">
                  <c:v>34.992020198558599</c:v>
                </c:pt>
                <c:pt idx="1">
                  <c:v>40.867223441391197</c:v>
                </c:pt>
                <c:pt idx="2">
                  <c:v>40.100907546212198</c:v>
                </c:pt>
                <c:pt idx="3">
                  <c:v>40.100907546212198</c:v>
                </c:pt>
                <c:pt idx="4">
                  <c:v>42.591796419259502</c:v>
                </c:pt>
                <c:pt idx="5">
                  <c:v>47.408203580740398</c:v>
                </c:pt>
                <c:pt idx="6">
                  <c:v>56.879964490913402</c:v>
                </c:pt>
                <c:pt idx="7">
                  <c:v>58.7797020591712</c:v>
                </c:pt>
                <c:pt idx="8">
                  <c:v>59.036243467926397</c:v>
                </c:pt>
                <c:pt idx="9">
                  <c:v>59.776407855845399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B1F-4E54-A2F2-97B984BCAB02}"/>
            </c:ext>
          </c:extLst>
        </c:ser>
        <c:bandFmts>
          <c:bandFmt>
            <c:idx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2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3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4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5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6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7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8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9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1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2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3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4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</c:bandFmts>
        <c:axId val="1199799935"/>
        <c:axId val="1199802015"/>
        <c:axId val="957119375"/>
      </c:surface3DChart>
      <c:catAx>
        <c:axId val="1199799935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Energy Threshold [mgd]</a:t>
                </a:r>
                <a:endParaRPr lang="zh-CN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199802015"/>
        <c:crosses val="autoZero"/>
        <c:auto val="1"/>
        <c:lblAlgn val="ctr"/>
        <c:lblOffset val="100"/>
        <c:noMultiLvlLbl val="0"/>
      </c:catAx>
      <c:valAx>
        <c:axId val="1199802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Repose Angle [deg]</a:t>
                </a:r>
              </a:p>
            </c:rich>
          </c:tx>
          <c:layout>
            <c:manualLayout>
              <c:xMode val="edge"/>
              <c:yMode val="edge"/>
              <c:x val="3.7050588951849456E-2"/>
              <c:y val="0.1275893883534877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199799935"/>
        <c:crosses val="autoZero"/>
        <c:crossBetween val="midCat"/>
      </c:valAx>
      <c:serAx>
        <c:axId val="957119375"/>
        <c:scaling>
          <c:orientation val="minMax"/>
        </c:scaling>
        <c:delete val="0"/>
        <c:axPos val="b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Loss Coefficient [1]</a:t>
                </a:r>
                <a:endParaRPr lang="zh-CN"/>
              </a:p>
            </c:rich>
          </c:tx>
          <c:overlay val="0"/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199802015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 rtl="0">
            <a:defRPr/>
          </a:pPr>
          <a:endParaRPr lang="zh-CN"/>
        </a:p>
      </c:txPr>
    </c:legend>
    <c:plotVisOnly val="1"/>
    <c:dispBlanksAs val="zero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320"/>
      <c:depthPercent val="100"/>
      <c:rAngAx val="0"/>
      <c:perspective val="4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'2d_ku2_sweep'!$B$1</c:f>
              <c:strCache>
                <c:ptCount val="1"/>
                <c:pt idx="0">
                  <c:v>0.2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'2d_ku2_sweep'!$A$2:$A$8</c:f>
              <c:numCache>
                <c:formatCode>General</c:formatCode>
                <c:ptCount val="7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</c:numCache>
            </c:numRef>
          </c:cat>
          <c:val>
            <c:numRef>
              <c:f>'2d_ku2_sweep'!$B$2:$B$8</c:f>
              <c:numCache>
                <c:formatCode>General</c:formatCode>
                <c:ptCount val="7"/>
                <c:pt idx="0">
                  <c:v>22.649987581151901</c:v>
                </c:pt>
                <c:pt idx="1">
                  <c:v>24.6547298323452</c:v>
                </c:pt>
                <c:pt idx="2">
                  <c:v>22.027305447767699</c:v>
                </c:pt>
                <c:pt idx="3">
                  <c:v>20.232057134914399</c:v>
                </c:pt>
                <c:pt idx="4">
                  <c:v>24.0899150599321</c:v>
                </c:pt>
                <c:pt idx="5">
                  <c:v>30.0275579378673</c:v>
                </c:pt>
                <c:pt idx="6">
                  <c:v>40.100907546212198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31-441C-B791-38BBAC246C08}"/>
            </c:ext>
          </c:extLst>
        </c:ser>
        <c:ser>
          <c:idx val="1"/>
          <c:order val="1"/>
          <c:tx>
            <c:strRef>
              <c:f>'2d_ku2_sweep'!$C$1</c:f>
              <c:strCache>
                <c:ptCount val="1"/>
                <c:pt idx="0">
                  <c:v>0.4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'2d_ku2_sweep'!$A$2:$A$8</c:f>
              <c:numCache>
                <c:formatCode>General</c:formatCode>
                <c:ptCount val="7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</c:numCache>
            </c:numRef>
          </c:cat>
          <c:val>
            <c:numRef>
              <c:f>'2d_ku2_sweep'!$C$2:$C$8</c:f>
              <c:numCache>
                <c:formatCode>General</c:formatCode>
                <c:ptCount val="7"/>
                <c:pt idx="0">
                  <c:v>28.648846436829999</c:v>
                </c:pt>
                <c:pt idx="1">
                  <c:v>28.081635621341501</c:v>
                </c:pt>
                <c:pt idx="2">
                  <c:v>27.058931376897799</c:v>
                </c:pt>
                <c:pt idx="3">
                  <c:v>28.514350289981699</c:v>
                </c:pt>
                <c:pt idx="4">
                  <c:v>33.6900675259797</c:v>
                </c:pt>
                <c:pt idx="5">
                  <c:v>38.290163192243</c:v>
                </c:pt>
                <c:pt idx="6">
                  <c:v>40.100907546212198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31-441C-B791-38BBAC246C08}"/>
            </c:ext>
          </c:extLst>
        </c:ser>
        <c:ser>
          <c:idx val="2"/>
          <c:order val="2"/>
          <c:tx>
            <c:strRef>
              <c:f>'2d_ku2_sweep'!$D$1</c:f>
              <c:strCache>
                <c:ptCount val="1"/>
                <c:pt idx="0">
                  <c:v>0.6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'2d_ku2_sweep'!$A$2:$A$8</c:f>
              <c:numCache>
                <c:formatCode>General</c:formatCode>
                <c:ptCount val="7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</c:numCache>
            </c:numRef>
          </c:cat>
          <c:val>
            <c:numRef>
              <c:f>'2d_ku2_sweep'!$D$2:$D$8</c:f>
              <c:numCache>
                <c:formatCode>General</c:formatCode>
                <c:ptCount val="7"/>
                <c:pt idx="0">
                  <c:v>33.080629908414103</c:v>
                </c:pt>
                <c:pt idx="1">
                  <c:v>33.6900675259797</c:v>
                </c:pt>
                <c:pt idx="2">
                  <c:v>31.8999425793263</c:v>
                </c:pt>
                <c:pt idx="3">
                  <c:v>31.8999425793263</c:v>
                </c:pt>
                <c:pt idx="4">
                  <c:v>36.627124730839903</c:v>
                </c:pt>
                <c:pt idx="5">
                  <c:v>39.047867142254098</c:v>
                </c:pt>
                <c:pt idx="6">
                  <c:v>40.100907546212198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31-441C-B791-38BBAC246C08}"/>
            </c:ext>
          </c:extLst>
        </c:ser>
        <c:ser>
          <c:idx val="3"/>
          <c:order val="3"/>
          <c:tx>
            <c:strRef>
              <c:f>'2d_ku2_sweep'!$E$1</c:f>
              <c:strCache>
                <c:ptCount val="1"/>
                <c:pt idx="0">
                  <c:v>0.8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'2d_ku2_sweep'!$A$2:$A$8</c:f>
              <c:numCache>
                <c:formatCode>General</c:formatCode>
                <c:ptCount val="7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</c:numCache>
            </c:numRef>
          </c:cat>
          <c:val>
            <c:numRef>
              <c:f>'2d_ku2_sweep'!$E$2:$E$8</c:f>
              <c:numCache>
                <c:formatCode>General</c:formatCode>
                <c:ptCount val="7"/>
                <c:pt idx="0">
                  <c:v>34.341043862269203</c:v>
                </c:pt>
                <c:pt idx="1">
                  <c:v>35.537677791974303</c:v>
                </c:pt>
                <c:pt idx="2">
                  <c:v>34.341043862269203</c:v>
                </c:pt>
                <c:pt idx="3">
                  <c:v>35.688186007197203</c:v>
                </c:pt>
                <c:pt idx="4">
                  <c:v>39.146781635423302</c:v>
                </c:pt>
                <c:pt idx="5">
                  <c:v>40.867223441391197</c:v>
                </c:pt>
                <c:pt idx="6">
                  <c:v>40.867223441391197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31-441C-B791-38BBAC246C08}"/>
            </c:ext>
          </c:extLst>
        </c:ser>
        <c:ser>
          <c:idx val="4"/>
          <c:order val="4"/>
          <c:tx>
            <c:strRef>
              <c:f>'2d_ku2_sweep'!$F$1</c:f>
              <c:strCache>
                <c:ptCount val="1"/>
                <c:pt idx="0">
                  <c:v>1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'2d_ku2_sweep'!$A$2:$A$8</c:f>
              <c:numCache>
                <c:formatCode>General</c:formatCode>
                <c:ptCount val="7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</c:numCache>
            </c:numRef>
          </c:cat>
          <c:val>
            <c:numRef>
              <c:f>'2d_ku2_sweep'!$F$2:$F$8</c:f>
              <c:numCache>
                <c:formatCode>General</c:formatCode>
                <c:ptCount val="7"/>
                <c:pt idx="0">
                  <c:v>39.380357900151097</c:v>
                </c:pt>
                <c:pt idx="1">
                  <c:v>38.659808254090002</c:v>
                </c:pt>
                <c:pt idx="2">
                  <c:v>38.474985723166498</c:v>
                </c:pt>
                <c:pt idx="3">
                  <c:v>37.764852949967</c:v>
                </c:pt>
                <c:pt idx="4">
                  <c:v>41.633539336570202</c:v>
                </c:pt>
                <c:pt idx="5">
                  <c:v>41.820169880135701</c:v>
                </c:pt>
                <c:pt idx="6">
                  <c:v>59.036243467926397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31-441C-B791-38BBAC246C08}"/>
            </c:ext>
          </c:extLst>
        </c:ser>
        <c:ser>
          <c:idx val="5"/>
          <c:order val="5"/>
          <c:tx>
            <c:strRef>
              <c:f>'2d_ku2_sweep'!$G$1</c:f>
              <c:strCache>
                <c:ptCount val="1"/>
                <c:pt idx="0">
                  <c:v>1.2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'2d_ku2_sweep'!$A$2:$A$8</c:f>
              <c:numCache>
                <c:formatCode>General</c:formatCode>
                <c:ptCount val="7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</c:numCache>
            </c:numRef>
          </c:cat>
          <c:val>
            <c:numRef>
              <c:f>'2d_ku2_sweep'!$G$2:$G$8</c:f>
              <c:numCache>
                <c:formatCode>General</c:formatCode>
                <c:ptCount val="7"/>
                <c:pt idx="0">
                  <c:v>42.591796419259502</c:v>
                </c:pt>
                <c:pt idx="1">
                  <c:v>41.820169880135701</c:v>
                </c:pt>
                <c:pt idx="2">
                  <c:v>40.867223441391197</c:v>
                </c:pt>
                <c:pt idx="3">
                  <c:v>40.867223441391197</c:v>
                </c:pt>
                <c:pt idx="4">
                  <c:v>41.820169880135701</c:v>
                </c:pt>
                <c:pt idx="5">
                  <c:v>46.4688007143858</c:v>
                </c:pt>
                <c:pt idx="6">
                  <c:v>59.036243467926397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31-441C-B791-38BBAC246C08}"/>
            </c:ext>
          </c:extLst>
        </c:ser>
        <c:ser>
          <c:idx val="6"/>
          <c:order val="6"/>
          <c:tx>
            <c:strRef>
              <c:f>'2d_ku2_sweep'!$H$1</c:f>
              <c:strCache>
                <c:ptCount val="1"/>
                <c:pt idx="0">
                  <c:v>1.4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'2d_ku2_sweep'!$A$2:$A$8</c:f>
              <c:numCache>
                <c:formatCode>General</c:formatCode>
                <c:ptCount val="7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</c:numCache>
            </c:numRef>
          </c:cat>
          <c:val>
            <c:numRef>
              <c:f>'2d_ku2_sweep'!$H$2:$H$8</c:f>
              <c:numCache>
                <c:formatCode>General</c:formatCode>
                <c:ptCount val="7"/>
                <c:pt idx="0">
                  <c:v>42.591796419259502</c:v>
                </c:pt>
                <c:pt idx="1">
                  <c:v>42.591796419259502</c:v>
                </c:pt>
                <c:pt idx="2">
                  <c:v>41.395953106825303</c:v>
                </c:pt>
                <c:pt idx="3">
                  <c:v>45</c:v>
                </c:pt>
                <c:pt idx="4">
                  <c:v>48.630555290553602</c:v>
                </c:pt>
                <c:pt idx="5">
                  <c:v>53.228846146318801</c:v>
                </c:pt>
                <c:pt idx="6">
                  <c:v>59.036243467926397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31-441C-B791-38BBAC246C08}"/>
            </c:ext>
          </c:extLst>
        </c:ser>
        <c:ser>
          <c:idx val="7"/>
          <c:order val="7"/>
          <c:tx>
            <c:strRef>
              <c:f>'2d_ku2_sweep'!$I$1</c:f>
              <c:strCache>
                <c:ptCount val="1"/>
                <c:pt idx="0">
                  <c:v>1.6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'2d_ku2_sweep'!$A$2:$A$8</c:f>
              <c:numCache>
                <c:formatCode>General</c:formatCode>
                <c:ptCount val="7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</c:numCache>
            </c:numRef>
          </c:cat>
          <c:val>
            <c:numRef>
              <c:f>'2d_ku2_sweep'!$I$2:$I$8</c:f>
              <c:numCache>
                <c:formatCode>General</c:formatCode>
                <c:ptCount val="7"/>
                <c:pt idx="0">
                  <c:v>44.225921150510999</c:v>
                </c:pt>
                <c:pt idx="1">
                  <c:v>44.265599642806997</c:v>
                </c:pt>
                <c:pt idx="2">
                  <c:v>45.763355790854199</c:v>
                </c:pt>
                <c:pt idx="3">
                  <c:v>48.630555290553602</c:v>
                </c:pt>
                <c:pt idx="4">
                  <c:v>52.133559214299702</c:v>
                </c:pt>
                <c:pt idx="5">
                  <c:v>55.219876776777397</c:v>
                </c:pt>
                <c:pt idx="6">
                  <c:v>59.036243467926397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731-441C-B791-38BBAC246C08}"/>
            </c:ext>
          </c:extLst>
        </c:ser>
        <c:ser>
          <c:idx val="8"/>
          <c:order val="8"/>
          <c:tx>
            <c:strRef>
              <c:f>'2d_ku2_sweep'!$J$1</c:f>
              <c:strCache>
                <c:ptCount val="1"/>
                <c:pt idx="0">
                  <c:v>1.8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'2d_ku2_sweep'!$A$2:$A$8</c:f>
              <c:numCache>
                <c:formatCode>General</c:formatCode>
                <c:ptCount val="7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</c:numCache>
            </c:numRef>
          </c:cat>
          <c:val>
            <c:numRef>
              <c:f>'2d_ku2_sweep'!$J$2:$J$8</c:f>
              <c:numCache>
                <c:formatCode>General</c:formatCode>
                <c:ptCount val="7"/>
                <c:pt idx="0">
                  <c:v>45.774078849488902</c:v>
                </c:pt>
                <c:pt idx="1">
                  <c:v>47.862405226111697</c:v>
                </c:pt>
                <c:pt idx="2">
                  <c:v>49.435705591803099</c:v>
                </c:pt>
                <c:pt idx="3">
                  <c:v>52.305759533310798</c:v>
                </c:pt>
                <c:pt idx="4">
                  <c:v>53.530765609948098</c:v>
                </c:pt>
                <c:pt idx="5">
                  <c:v>57.169327273717201</c:v>
                </c:pt>
                <c:pt idx="6">
                  <c:v>59.036243467926397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31-441C-B791-38BBAC246C08}"/>
            </c:ext>
          </c:extLst>
        </c:ser>
        <c:ser>
          <c:idx val="9"/>
          <c:order val="9"/>
          <c:tx>
            <c:strRef>
              <c:f>'2d_ku2_sweep'!$K$1</c:f>
              <c:strCache>
                <c:ptCount val="1"/>
                <c:pt idx="0">
                  <c:v>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8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8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/>
            <a:sp3d/>
          </c:spPr>
          <c:cat>
            <c:numRef>
              <c:f>'2d_ku2_sweep'!$A$2:$A$8</c:f>
              <c:numCache>
                <c:formatCode>General</c:formatCode>
                <c:ptCount val="7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0.35</c:v>
                </c:pt>
                <c:pt idx="6">
                  <c:v>0.4</c:v>
                </c:pt>
              </c:numCache>
            </c:numRef>
          </c:cat>
          <c:val>
            <c:numRef>
              <c:f>'2d_ku2_sweep'!$K$2:$K$8</c:f>
              <c:numCache>
                <c:formatCode>General</c:formatCode>
                <c:ptCount val="7"/>
                <c:pt idx="0">
                  <c:v>49.184916125118399</c:v>
                </c:pt>
                <c:pt idx="1">
                  <c:v>52.918262571629398</c:v>
                </c:pt>
                <c:pt idx="2">
                  <c:v>52.741861539060999</c:v>
                </c:pt>
                <c:pt idx="3">
                  <c:v>54.403324657081299</c:v>
                </c:pt>
                <c:pt idx="4">
                  <c:v>55.236542213964697</c:v>
                </c:pt>
                <c:pt idx="5">
                  <c:v>58.7797020591712</c:v>
                </c:pt>
                <c:pt idx="6">
                  <c:v>67.890551656248306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731-441C-B791-38BBAC246C08}"/>
            </c:ext>
          </c:extLst>
        </c:ser>
        <c:bandFmts>
          <c:bandFmt>
            <c:idx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2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3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4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5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6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7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8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9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1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2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3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  <c:bandFmt>
            <c:idx val="14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/>
              <a:effectLst/>
              <a:sp3d/>
            </c:spPr>
          </c:bandFmt>
        </c:bandFmts>
        <c:axId val="1199784543"/>
        <c:axId val="1199789951"/>
        <c:axId val="1091181807"/>
      </c:surface3DChart>
      <c:catAx>
        <c:axId val="11997845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Diffusion Coefficient [1]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70873586605141436"/>
              <c:y val="0.7520108430123320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9789951"/>
        <c:crosses val="autoZero"/>
        <c:auto val="1"/>
        <c:lblAlgn val="ctr"/>
        <c:lblOffset val="100"/>
        <c:noMultiLvlLbl val="0"/>
      </c:catAx>
      <c:valAx>
        <c:axId val="1199789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Repose Angle [deg]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23129771437399615"/>
              <c:y val="0.119780405705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9784543"/>
        <c:crosses val="autoZero"/>
        <c:crossBetween val="midCat"/>
      </c:valAx>
      <c:serAx>
        <c:axId val="10911818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Energy Threshold [</a:t>
                </a:r>
                <a:r>
                  <a:rPr lang="en-US" dirty="0" err="1"/>
                  <a:t>mgd</a:t>
                </a:r>
                <a:r>
                  <a:rPr lang="en-US" dirty="0"/>
                  <a:t>]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0.24258811217960863"/>
              <c:y val="0.65336658736293751"/>
            </c:manualLayout>
          </c:layout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9789951"/>
        <c:crosses val="autoZero"/>
      </c:ser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942852062485241"/>
          <c:y val="0.38454893402762952"/>
          <c:w val="7.5671827130768352E-2"/>
          <c:h val="0.237477235396676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k=0.2</c:v>
          </c:tx>
          <c:spPr>
            <a:ln w="2222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">
                <a:noFill/>
              </a:ln>
              <a:effectLst/>
            </c:spPr>
          </c:marker>
          <c:xVal>
            <c:numRef>
              <c:f>'2d_u1k_weep'!$A$2:$A$9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xVal>
          <c:yVal>
            <c:numRef>
              <c:f>'2d_u1k_weep'!$B$2:$B$9</c:f>
              <c:numCache>
                <c:formatCode>General</c:formatCode>
                <c:ptCount val="8"/>
                <c:pt idx="0">
                  <c:v>3.940224561</c:v>
                </c:pt>
                <c:pt idx="1">
                  <c:v>13.05196405</c:v>
                </c:pt>
                <c:pt idx="2">
                  <c:v>12.862806320000001</c:v>
                </c:pt>
                <c:pt idx="3">
                  <c:v>15.88795724</c:v>
                </c:pt>
                <c:pt idx="4">
                  <c:v>20.447450740000001</c:v>
                </c:pt>
                <c:pt idx="5">
                  <c:v>24.529265420000002</c:v>
                </c:pt>
                <c:pt idx="6">
                  <c:v>26.15467971</c:v>
                </c:pt>
                <c:pt idx="7">
                  <c:v>34.992020198558599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35E-4D2B-BBBF-04C2FC95DF9F}"/>
            </c:ext>
          </c:extLst>
        </c:ser>
        <c:ser>
          <c:idx val="1"/>
          <c:order val="1"/>
          <c:tx>
            <c:v>k=0.4</c:v>
          </c:tx>
          <c:spPr>
            <a:ln w="2222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'2d_u1k_weep'!$A$2:$A$9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xVal>
          <c:yVal>
            <c:numRef>
              <c:f>'2d_u1k_weep'!$C$2:$C$9</c:f>
              <c:numCache>
                <c:formatCode>General</c:formatCode>
                <c:ptCount val="8"/>
                <c:pt idx="0">
                  <c:v>6.3449884230000002</c:v>
                </c:pt>
                <c:pt idx="1">
                  <c:v>14.04864448</c:v>
                </c:pt>
                <c:pt idx="2">
                  <c:v>18.15161887</c:v>
                </c:pt>
                <c:pt idx="3">
                  <c:v>19.446184179999999</c:v>
                </c:pt>
                <c:pt idx="4">
                  <c:v>22.649987580000001</c:v>
                </c:pt>
                <c:pt idx="5">
                  <c:v>28.08163562</c:v>
                </c:pt>
                <c:pt idx="6">
                  <c:v>33.69006753</c:v>
                </c:pt>
                <c:pt idx="7">
                  <c:v>40.867223441391197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5E-4D2B-BBBF-04C2FC95DF9F}"/>
            </c:ext>
          </c:extLst>
        </c:ser>
        <c:ser>
          <c:idx val="2"/>
          <c:order val="2"/>
          <c:tx>
            <c:v>k=0.6</c:v>
          </c:tx>
          <c:spPr>
            <a:ln w="2222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xVal>
            <c:numRef>
              <c:f>'2d_u1k_weep'!$A$2:$A$9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xVal>
          <c:yVal>
            <c:numRef>
              <c:f>'2d_u1k_weep'!$D$2:$D$9</c:f>
              <c:numCache>
                <c:formatCode>General</c:formatCode>
                <c:ptCount val="8"/>
                <c:pt idx="0">
                  <c:v>4.970771761</c:v>
                </c:pt>
                <c:pt idx="1">
                  <c:v>11.5163783</c:v>
                </c:pt>
                <c:pt idx="2">
                  <c:v>16.80354518</c:v>
                </c:pt>
                <c:pt idx="3">
                  <c:v>22.61986495</c:v>
                </c:pt>
                <c:pt idx="4">
                  <c:v>26.062508170000001</c:v>
                </c:pt>
                <c:pt idx="5">
                  <c:v>32.509380200000003</c:v>
                </c:pt>
                <c:pt idx="6">
                  <c:v>39.047867140000001</c:v>
                </c:pt>
                <c:pt idx="7">
                  <c:v>40.100907546212198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35E-4D2B-BBBF-04C2FC95DF9F}"/>
            </c:ext>
          </c:extLst>
        </c:ser>
        <c:ser>
          <c:idx val="3"/>
          <c:order val="3"/>
          <c:tx>
            <c:v>k=0.8</c:v>
          </c:tx>
          <c:spPr>
            <a:ln w="2222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'2d_u1k_weep'!$A$2:$A$9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xVal>
          <c:yVal>
            <c:numRef>
              <c:f>'2d_u1k_weep'!$E$2:$E$9</c:f>
              <c:numCache>
                <c:formatCode>General</c:formatCode>
                <c:ptCount val="8"/>
                <c:pt idx="0">
                  <c:v>5.7094471029999996</c:v>
                </c:pt>
                <c:pt idx="1">
                  <c:v>18.413749110000001</c:v>
                </c:pt>
                <c:pt idx="2">
                  <c:v>23.215333059999999</c:v>
                </c:pt>
                <c:pt idx="3">
                  <c:v>22.61986495</c:v>
                </c:pt>
                <c:pt idx="4">
                  <c:v>30.617684539999999</c:v>
                </c:pt>
                <c:pt idx="5">
                  <c:v>34.341043859999999</c:v>
                </c:pt>
                <c:pt idx="6">
                  <c:v>40.867223439999997</c:v>
                </c:pt>
                <c:pt idx="7">
                  <c:v>40.100907546212198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35E-4D2B-BBBF-04C2FC95DF9F}"/>
            </c:ext>
          </c:extLst>
        </c:ser>
        <c:ser>
          <c:idx val="7"/>
          <c:order val="7"/>
          <c:tx>
            <c:v>k=1.6</c:v>
          </c:tx>
          <c:spPr>
            <a:ln w="22225" cap="rnd">
              <a:solidFill>
                <a:schemeClr val="accent2">
                  <a:lumMod val="60000"/>
                </a:schemeClr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'2d_u1k_weep'!$A$2:$A$9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xVal>
          <c:yVal>
            <c:numRef>
              <c:f>'2d_u1k_weep'!$I$2:$I$9</c:f>
              <c:numCache>
                <c:formatCode>General</c:formatCode>
                <c:ptCount val="8"/>
                <c:pt idx="0">
                  <c:v>10.15641314</c:v>
                </c:pt>
                <c:pt idx="1">
                  <c:v>20.418193689999999</c:v>
                </c:pt>
                <c:pt idx="2">
                  <c:v>28.959408809999999</c:v>
                </c:pt>
                <c:pt idx="3">
                  <c:v>35.537677789999996</c:v>
                </c:pt>
                <c:pt idx="4">
                  <c:v>39.3803579</c:v>
                </c:pt>
                <c:pt idx="5">
                  <c:v>45</c:v>
                </c:pt>
                <c:pt idx="6">
                  <c:v>51.337832919999997</c:v>
                </c:pt>
                <c:pt idx="7">
                  <c:v>58.7797020591712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35E-4D2B-BBBF-04C2FC95DF9F}"/>
            </c:ext>
          </c:extLst>
        </c:ser>
        <c:ser>
          <c:idx val="8"/>
          <c:order val="8"/>
          <c:tx>
            <c:v>k=1.8</c:v>
          </c:tx>
          <c:spPr>
            <a:ln w="22225" cap="rnd">
              <a:solidFill>
                <a:schemeClr val="accent3">
                  <a:lumMod val="60000"/>
                </a:schemeClr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'2d_u1k_weep'!$A$2:$A$9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xVal>
          <c:yVal>
            <c:numRef>
              <c:f>'2d_u1k_weep'!$J$2:$J$9</c:f>
              <c:numCache>
                <c:formatCode>General</c:formatCode>
                <c:ptCount val="8"/>
                <c:pt idx="0">
                  <c:v>13.16414655</c:v>
                </c:pt>
                <c:pt idx="1">
                  <c:v>22.95792016</c:v>
                </c:pt>
                <c:pt idx="2">
                  <c:v>28.44292862</c:v>
                </c:pt>
                <c:pt idx="3">
                  <c:v>35.537677789999996</c:v>
                </c:pt>
                <c:pt idx="4">
                  <c:v>41.820169880000002</c:v>
                </c:pt>
                <c:pt idx="5">
                  <c:v>48.096308809999996</c:v>
                </c:pt>
                <c:pt idx="6">
                  <c:v>54.58294472</c:v>
                </c:pt>
                <c:pt idx="7">
                  <c:v>59.036243467926397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35E-4D2B-BBBF-04C2FC95DF9F}"/>
            </c:ext>
          </c:extLst>
        </c:ser>
        <c:ser>
          <c:idx val="9"/>
          <c:order val="9"/>
          <c:tx>
            <c:v>k=2.0</c:v>
          </c:tx>
          <c:spPr>
            <a:ln w="22225" cap="rnd">
              <a:solidFill>
                <a:schemeClr val="accent4">
                  <a:lumMod val="60000"/>
                </a:schemeClr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'2d_u1k_weep'!$A$2:$A$9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xVal>
          <c:yVal>
            <c:numRef>
              <c:f>'2d_u1k_weep'!$K$2:$K$9</c:f>
              <c:numCache>
                <c:formatCode>General</c:formatCode>
                <c:ptCount val="8"/>
                <c:pt idx="0">
                  <c:v>12.834899999999999</c:v>
                </c:pt>
                <c:pt idx="1">
                  <c:v>25.203199999999999</c:v>
                </c:pt>
                <c:pt idx="2">
                  <c:v>30.973500000000001</c:v>
                </c:pt>
                <c:pt idx="3">
                  <c:v>34.912199999999999</c:v>
                </c:pt>
                <c:pt idx="4">
                  <c:v>41.092300000000002</c:v>
                </c:pt>
                <c:pt idx="5">
                  <c:v>47.363900000000001</c:v>
                </c:pt>
                <c:pt idx="6">
                  <c:v>52.741799999999998</c:v>
                </c:pt>
                <c:pt idx="7">
                  <c:v>59.776407855845399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435E-4D2B-BBBF-04C2FC95DF9F}"/>
            </c:ext>
          </c:extLst>
        </c:ser>
        <c:ser>
          <c:idx val="10"/>
          <c:order val="10"/>
          <c:tx>
            <c:v>Expeiment</c:v>
          </c:tx>
          <c:spPr>
            <a:ln w="28575" cap="rnd">
              <a:noFill/>
              <a:round/>
            </a:ln>
            <a:effectLst/>
          </c:spPr>
          <c:marker>
            <c:symbol val="triangle"/>
            <c:size val="11"/>
            <c:spPr>
              <a:solidFill>
                <a:schemeClr val="tx1"/>
              </a:solidFill>
              <a:ln w="12700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u1_angle!$B$42:$G$42</c:f>
                <c:numCache>
                  <c:formatCode>General</c:formatCode>
                  <c:ptCount val="6"/>
                  <c:pt idx="0">
                    <c:v>1.43</c:v>
                  </c:pt>
                  <c:pt idx="1">
                    <c:v>1.62</c:v>
                  </c:pt>
                  <c:pt idx="2">
                    <c:v>1.48</c:v>
                  </c:pt>
                  <c:pt idx="3">
                    <c:v>0.53</c:v>
                  </c:pt>
                  <c:pt idx="4">
                    <c:v>1.22</c:v>
                  </c:pt>
                  <c:pt idx="5">
                    <c:v>1.32</c:v>
                  </c:pt>
                </c:numCache>
              </c:numRef>
            </c:plus>
            <c:minus>
              <c:numRef>
                <c:f>u1_angle!$B$42:$G$42</c:f>
                <c:numCache>
                  <c:formatCode>General</c:formatCode>
                  <c:ptCount val="6"/>
                  <c:pt idx="0">
                    <c:v>1.43</c:v>
                  </c:pt>
                  <c:pt idx="1">
                    <c:v>1.62</c:v>
                  </c:pt>
                  <c:pt idx="2">
                    <c:v>1.48</c:v>
                  </c:pt>
                  <c:pt idx="3">
                    <c:v>0.53</c:v>
                  </c:pt>
                  <c:pt idx="4">
                    <c:v>1.22</c:v>
                  </c:pt>
                  <c:pt idx="5">
                    <c:v>1.32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cust"/>
            <c:noEndCap val="0"/>
            <c:plus>
              <c:numRef>
                <c:f>u1_angle!$B$41:$G$41</c:f>
                <c:numCache>
                  <c:formatCode>General</c:formatCode>
                  <c:ptCount val="6"/>
                  <c:pt idx="0">
                    <c:v>4.5699253455249049E-2</c:v>
                  </c:pt>
                  <c:pt idx="1">
                    <c:v>3.0734692910487478E-2</c:v>
                  </c:pt>
                  <c:pt idx="2">
                    <c:v>1.7838965286338989E-2</c:v>
                  </c:pt>
                  <c:pt idx="3">
                    <c:v>2.7953323398625038E-2</c:v>
                  </c:pt>
                  <c:pt idx="4">
                    <c:v>2.2742900018596419E-2</c:v>
                  </c:pt>
                  <c:pt idx="5">
                    <c:v>5.187307992811907E-2</c:v>
                  </c:pt>
                </c:numCache>
              </c:numRef>
            </c:plus>
            <c:minus>
              <c:numRef>
                <c:f>u1_angle!$B$41:$G$41</c:f>
                <c:numCache>
                  <c:formatCode>General</c:formatCode>
                  <c:ptCount val="6"/>
                  <c:pt idx="0">
                    <c:v>4.5699253455249049E-2</c:v>
                  </c:pt>
                  <c:pt idx="1">
                    <c:v>3.0734692910487478E-2</c:v>
                  </c:pt>
                  <c:pt idx="2">
                    <c:v>1.7838965286338989E-2</c:v>
                  </c:pt>
                  <c:pt idx="3">
                    <c:v>2.7953323398625038E-2</c:v>
                  </c:pt>
                  <c:pt idx="4">
                    <c:v>2.2742900018596419E-2</c:v>
                  </c:pt>
                  <c:pt idx="5">
                    <c:v>5.187307992811907E-2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u1_angle!$B$39:$G$39</c:f>
              <c:numCache>
                <c:formatCode>General</c:formatCode>
                <c:ptCount val="6"/>
                <c:pt idx="0">
                  <c:v>0.50256061974012833</c:v>
                </c:pt>
                <c:pt idx="1">
                  <c:v>0.47015173335237381</c:v>
                </c:pt>
                <c:pt idx="2">
                  <c:v>0.55293084048495911</c:v>
                </c:pt>
                <c:pt idx="3">
                  <c:v>0.53711729740702607</c:v>
                </c:pt>
                <c:pt idx="4">
                  <c:v>0.61</c:v>
                </c:pt>
                <c:pt idx="5">
                  <c:v>0.38822008715282758</c:v>
                </c:pt>
              </c:numCache>
            </c:numRef>
          </c:xVal>
          <c:yVal>
            <c:numRef>
              <c:f>u1_angle!$B$40:$G$40</c:f>
              <c:numCache>
                <c:formatCode>General</c:formatCode>
                <c:ptCount val="6"/>
                <c:pt idx="0">
                  <c:v>24.59</c:v>
                </c:pt>
                <c:pt idx="1">
                  <c:v>27.9</c:v>
                </c:pt>
                <c:pt idx="2">
                  <c:v>30.58</c:v>
                </c:pt>
                <c:pt idx="3">
                  <c:v>34.44</c:v>
                </c:pt>
                <c:pt idx="4">
                  <c:v>34.630000000000003</c:v>
                </c:pt>
                <c:pt idx="5">
                  <c:v>31.9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435E-4D2B-BBBF-04C2FC95DF9F}"/>
            </c:ext>
          </c:extLst>
        </c:ser>
        <c:ser>
          <c:idx val="4"/>
          <c:order val="4"/>
          <c:tx>
            <c:v>k=1.0</c:v>
          </c:tx>
          <c:spPr>
            <a:ln w="22225" cap="rnd">
              <a:solidFill>
                <a:schemeClr val="accent5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xVal>
            <c:numRef>
              <c:f>'2d_u1k_weep'!$A$2:$A$9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xVal>
          <c:yVal>
            <c:numRef>
              <c:f>'2d_u1k_weep'!$F$2:$F$9</c:f>
              <c:numCache>
                <c:formatCode>General</c:formatCode>
                <c:ptCount val="8"/>
                <c:pt idx="0">
                  <c:v>9.1716133679999992</c:v>
                </c:pt>
                <c:pt idx="1">
                  <c:v>19.73622992</c:v>
                </c:pt>
                <c:pt idx="2">
                  <c:v>21.801409490000001</c:v>
                </c:pt>
                <c:pt idx="3">
                  <c:v>27.058931380000001</c:v>
                </c:pt>
                <c:pt idx="4">
                  <c:v>35.578387309999997</c:v>
                </c:pt>
                <c:pt idx="5">
                  <c:v>40.867223439999997</c:v>
                </c:pt>
                <c:pt idx="6">
                  <c:v>41.820169880000002</c:v>
                </c:pt>
                <c:pt idx="7">
                  <c:v>42.591796419259502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435E-4D2B-BBBF-04C2FC95DF9F}"/>
            </c:ext>
          </c:extLst>
        </c:ser>
        <c:ser>
          <c:idx val="5"/>
          <c:order val="5"/>
          <c:tx>
            <c:v>k=1.2</c:v>
          </c:tx>
          <c:spPr>
            <a:ln w="22225" cap="rnd">
              <a:solidFill>
                <a:schemeClr val="accent6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xVal>
            <c:numRef>
              <c:f>'2d_u1k_weep'!$A$2:$A$9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xVal>
          <c:yVal>
            <c:numRef>
              <c:f>'2d_u1k_weep'!$G$2:$G$9</c:f>
              <c:numCache>
                <c:formatCode>General</c:formatCode>
                <c:ptCount val="8"/>
                <c:pt idx="0">
                  <c:v>8.4967277620000008</c:v>
                </c:pt>
                <c:pt idx="1">
                  <c:v>19.941342580000001</c:v>
                </c:pt>
                <c:pt idx="2">
                  <c:v>23.74949449</c:v>
                </c:pt>
                <c:pt idx="3">
                  <c:v>29.475888999999999</c:v>
                </c:pt>
                <c:pt idx="4">
                  <c:v>35.537677789999996</c:v>
                </c:pt>
                <c:pt idx="5">
                  <c:v>41.86397977</c:v>
                </c:pt>
                <c:pt idx="6">
                  <c:v>41.820169880000002</c:v>
                </c:pt>
                <c:pt idx="7">
                  <c:v>47.408203580740398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435E-4D2B-BBBF-04C2FC95DF9F}"/>
            </c:ext>
          </c:extLst>
        </c:ser>
        <c:ser>
          <c:idx val="6"/>
          <c:order val="6"/>
          <c:tx>
            <c:v>k=1.4</c:v>
          </c:tx>
          <c:spPr>
            <a:ln w="22225" cap="rnd">
              <a:solidFill>
                <a:schemeClr val="accent1">
                  <a:lumMod val="60000"/>
                </a:schemeClr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'2d_u1k_weep'!$A$2:$A$9</c:f>
              <c:numCache>
                <c:formatCode>General</c:formatCode>
                <c:ptCount val="8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xVal>
          <c:yVal>
            <c:numRef>
              <c:f>'2d_u1k_weep'!$H$2:$H$9</c:f>
              <c:numCache>
                <c:formatCode>General</c:formatCode>
                <c:ptCount val="8"/>
                <c:pt idx="0">
                  <c:v>8.6156481839999994</c:v>
                </c:pt>
                <c:pt idx="1">
                  <c:v>21.984805730000001</c:v>
                </c:pt>
                <c:pt idx="2">
                  <c:v>25.59430798</c:v>
                </c:pt>
                <c:pt idx="3">
                  <c:v>32.134647200000003</c:v>
                </c:pt>
                <c:pt idx="4">
                  <c:v>36.869897649999999</c:v>
                </c:pt>
                <c:pt idx="5">
                  <c:v>42.591796420000001</c:v>
                </c:pt>
                <c:pt idx="6">
                  <c:v>45.774078850000002</c:v>
                </c:pt>
                <c:pt idx="7">
                  <c:v>56.879964490913402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435E-4D2B-BBBF-04C2FC95DF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2782527"/>
        <c:axId val="1092770463"/>
      </c:scatterChart>
      <c:valAx>
        <c:axId val="1092782527"/>
        <c:scaling>
          <c:orientation val="minMax"/>
          <c:max val="0.8"/>
          <c:min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Loss Coefficient [1]</a:t>
                </a:r>
              </a:p>
            </c:rich>
          </c:tx>
          <c:layout>
            <c:manualLayout>
              <c:xMode val="edge"/>
              <c:yMode val="edge"/>
              <c:x val="0.65310634356961528"/>
              <c:y val="0.900551619235781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92770463"/>
        <c:crosses val="autoZero"/>
        <c:crossBetween val="midCat"/>
      </c:valAx>
      <c:valAx>
        <c:axId val="1092770463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Repose Angle [deg]</a:t>
                </a:r>
              </a:p>
            </c:rich>
          </c:tx>
          <c:layout>
            <c:manualLayout>
              <c:xMode val="edge"/>
              <c:yMode val="edge"/>
              <c:x val="1.2157542360944748E-2"/>
              <c:y val="4.596035040594916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9278252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Sliding</a:t>
            </a:r>
            <a:r>
              <a:rPr lang="en-US" altLang="zh-CN" baseline="0"/>
              <a:t> angle distribution</a:t>
            </a:r>
            <a:endParaRPr lang="en-US" altLang="zh-CN"/>
          </a:p>
        </c:rich>
      </c:tx>
      <c:layout>
        <c:manualLayout>
          <c:xMode val="edge"/>
          <c:yMode val="edge"/>
          <c:x val="0.32934440284239891"/>
          <c:y val="9.9038998160136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黄豆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val>
            <c:numRef>
              <c:f>Sheet1!$D$2:$D$43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4</c:v>
                </c:pt>
                <c:pt idx="6">
                  <c:v>7</c:v>
                </c:pt>
                <c:pt idx="7">
                  <c:v>8</c:v>
                </c:pt>
                <c:pt idx="8">
                  <c:v>12</c:v>
                </c:pt>
                <c:pt idx="9">
                  <c:v>12</c:v>
                </c:pt>
                <c:pt idx="10">
                  <c:v>9</c:v>
                </c:pt>
                <c:pt idx="11">
                  <c:v>9</c:v>
                </c:pt>
                <c:pt idx="12">
                  <c:v>6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2</c:v>
                </c:pt>
                <c:pt idx="17">
                  <c:v>2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40-45E6-A946-81BC3E225125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绿豆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Sheet1!$E$2:$E$43</c:f>
              <c:numCache>
                <c:formatCode>General</c:formatCode>
                <c:ptCount val="42"/>
                <c:pt idx="0">
                  <c:v>2</c:v>
                </c:pt>
                <c:pt idx="1">
                  <c:v>1</c:v>
                </c:pt>
                <c:pt idx="2">
                  <c:v>3</c:v>
                </c:pt>
                <c:pt idx="3">
                  <c:v>8</c:v>
                </c:pt>
                <c:pt idx="4">
                  <c:v>6</c:v>
                </c:pt>
                <c:pt idx="5">
                  <c:v>4</c:v>
                </c:pt>
                <c:pt idx="6">
                  <c:v>7</c:v>
                </c:pt>
                <c:pt idx="7">
                  <c:v>5</c:v>
                </c:pt>
                <c:pt idx="8">
                  <c:v>7</c:v>
                </c:pt>
                <c:pt idx="9">
                  <c:v>7</c:v>
                </c:pt>
                <c:pt idx="10">
                  <c:v>10</c:v>
                </c:pt>
                <c:pt idx="11">
                  <c:v>9</c:v>
                </c:pt>
                <c:pt idx="12">
                  <c:v>6</c:v>
                </c:pt>
                <c:pt idx="13">
                  <c:v>8</c:v>
                </c:pt>
                <c:pt idx="14">
                  <c:v>3</c:v>
                </c:pt>
                <c:pt idx="15">
                  <c:v>5</c:v>
                </c:pt>
                <c:pt idx="16">
                  <c:v>6</c:v>
                </c:pt>
                <c:pt idx="17">
                  <c:v>3</c:v>
                </c:pt>
                <c:pt idx="18">
                  <c:v>4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40-45E6-A946-81BC3E225125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大米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val>
            <c:numRef>
              <c:f>Sheet1!$F$2:$F$43</c:f>
              <c:numCache>
                <c:formatCode>General</c:formatCode>
                <c:ptCount val="42"/>
                <c:pt idx="12">
                  <c:v>1</c:v>
                </c:pt>
                <c:pt idx="13">
                  <c:v>5</c:v>
                </c:pt>
                <c:pt idx="14">
                  <c:v>5</c:v>
                </c:pt>
                <c:pt idx="15">
                  <c:v>7</c:v>
                </c:pt>
                <c:pt idx="16">
                  <c:v>4</c:v>
                </c:pt>
                <c:pt idx="17">
                  <c:v>7</c:v>
                </c:pt>
                <c:pt idx="18">
                  <c:v>5</c:v>
                </c:pt>
                <c:pt idx="19">
                  <c:v>39</c:v>
                </c:pt>
                <c:pt idx="20">
                  <c:v>23</c:v>
                </c:pt>
                <c:pt idx="21">
                  <c:v>16</c:v>
                </c:pt>
                <c:pt idx="22">
                  <c:v>19</c:v>
                </c:pt>
                <c:pt idx="23">
                  <c:v>9</c:v>
                </c:pt>
                <c:pt idx="24">
                  <c:v>9</c:v>
                </c:pt>
                <c:pt idx="25">
                  <c:v>8</c:v>
                </c:pt>
                <c:pt idx="26">
                  <c:v>4</c:v>
                </c:pt>
                <c:pt idx="27">
                  <c:v>6</c:v>
                </c:pt>
                <c:pt idx="28">
                  <c:v>5</c:v>
                </c:pt>
                <c:pt idx="29">
                  <c:v>4</c:v>
                </c:pt>
                <c:pt idx="3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40-45E6-A946-81BC3E225125}"/>
            </c:ext>
          </c:extLst>
        </c:ser>
        <c:ser>
          <c:idx val="3"/>
          <c:order val="3"/>
          <c:tx>
            <c:strRef>
              <c:f>Sheet1!$G$1</c:f>
              <c:strCache>
                <c:ptCount val="1"/>
                <c:pt idx="0">
                  <c:v>小米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val>
            <c:numRef>
              <c:f>Sheet1!$G$2:$G$43</c:f>
              <c:numCache>
                <c:formatCode>General</c:formatCode>
                <c:ptCount val="42"/>
                <c:pt idx="6">
                  <c:v>1</c:v>
                </c:pt>
                <c:pt idx="8">
                  <c:v>2</c:v>
                </c:pt>
                <c:pt idx="9">
                  <c:v>4</c:v>
                </c:pt>
                <c:pt idx="10">
                  <c:v>5</c:v>
                </c:pt>
                <c:pt idx="11">
                  <c:v>5</c:v>
                </c:pt>
                <c:pt idx="12">
                  <c:v>11</c:v>
                </c:pt>
                <c:pt idx="13">
                  <c:v>7</c:v>
                </c:pt>
                <c:pt idx="14">
                  <c:v>20</c:v>
                </c:pt>
                <c:pt idx="15">
                  <c:v>18</c:v>
                </c:pt>
                <c:pt idx="16">
                  <c:v>21</c:v>
                </c:pt>
                <c:pt idx="17">
                  <c:v>20</c:v>
                </c:pt>
                <c:pt idx="18">
                  <c:v>7</c:v>
                </c:pt>
                <c:pt idx="19">
                  <c:v>7</c:v>
                </c:pt>
                <c:pt idx="20">
                  <c:v>16</c:v>
                </c:pt>
                <c:pt idx="21">
                  <c:v>20</c:v>
                </c:pt>
                <c:pt idx="22">
                  <c:v>21</c:v>
                </c:pt>
                <c:pt idx="23">
                  <c:v>14</c:v>
                </c:pt>
                <c:pt idx="24">
                  <c:v>18</c:v>
                </c:pt>
                <c:pt idx="25">
                  <c:v>13</c:v>
                </c:pt>
                <c:pt idx="26">
                  <c:v>13</c:v>
                </c:pt>
                <c:pt idx="27">
                  <c:v>24</c:v>
                </c:pt>
                <c:pt idx="28">
                  <c:v>13</c:v>
                </c:pt>
                <c:pt idx="29">
                  <c:v>5</c:v>
                </c:pt>
                <c:pt idx="30">
                  <c:v>9</c:v>
                </c:pt>
                <c:pt idx="31">
                  <c:v>5</c:v>
                </c:pt>
                <c:pt idx="32">
                  <c:v>6</c:v>
                </c:pt>
                <c:pt idx="33">
                  <c:v>8</c:v>
                </c:pt>
                <c:pt idx="36">
                  <c:v>1</c:v>
                </c:pt>
                <c:pt idx="39">
                  <c:v>3</c:v>
                </c:pt>
                <c:pt idx="4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D40-45E6-A946-81BC3E2251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19475760"/>
        <c:axId val="1619470352"/>
        <c:axId val="504807984"/>
      </c:bar3DChart>
      <c:catAx>
        <c:axId val="1619475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Sliding Angle [deg]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9470352"/>
        <c:crosses val="autoZero"/>
        <c:auto val="1"/>
        <c:lblAlgn val="ctr"/>
        <c:lblOffset val="100"/>
        <c:noMultiLvlLbl val="0"/>
      </c:catAx>
      <c:valAx>
        <c:axId val="161947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Number of grains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9475760"/>
        <c:crosses val="autoZero"/>
        <c:crossBetween val="between"/>
      </c:valAx>
      <c:serAx>
        <c:axId val="504807984"/>
        <c:scaling>
          <c:orientation val="minMax"/>
        </c:scaling>
        <c:delete val="1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Grain</a:t>
                </a:r>
                <a:r>
                  <a:rPr lang="en-US" altLang="zh-CN" baseline="0"/>
                  <a:t> Material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out"/>
        <c:minorTickMark val="none"/>
        <c:tickLblPos val="nextTo"/>
        <c:crossAx val="1619470352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9FFB5-02DF-4235-AB93-89C053D62FA4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 altLang="zh-CN"/>
        </a:p>
      </dgm:t>
    </dgm:pt>
    <dgm:pt modelId="{5D093D69-61FC-4518-9F24-63A78EF9F579}">
      <dgm:prSet phldrT="[Text]"/>
      <dgm:spPr/>
      <dgm:t>
        <a:bodyPr/>
        <a:lstStyle/>
        <a:p>
          <a:r>
            <a:rPr lang="zh-CN" altLang="en-US" dirty="0" smtClean="0"/>
            <a:t>猜想</a:t>
          </a:r>
          <a:endParaRPr lang="en-US" altLang="zh-CN" dirty="0" smtClean="0"/>
        </a:p>
        <a:p>
          <a:r>
            <a:rPr lang="en-US" altLang="zh-CN" dirty="0" smtClean="0"/>
            <a:t>&amp;</a:t>
          </a:r>
          <a:r>
            <a:rPr lang="zh-CN" altLang="en-US" dirty="0" smtClean="0"/>
            <a:t>假设</a:t>
          </a:r>
          <a:endParaRPr lang="en-US" altLang="zh-CN" dirty="0"/>
        </a:p>
      </dgm:t>
    </dgm:pt>
    <dgm:pt modelId="{8F4553F6-1395-4D38-BC2E-C47A6527C391}" type="parTrans" cxnId="{72570069-ED7E-4205-95C2-E1442524F7D6}">
      <dgm:prSet/>
      <dgm:spPr/>
      <dgm:t>
        <a:bodyPr/>
        <a:lstStyle/>
        <a:p>
          <a:endParaRPr lang="en-US" altLang="zh-CN"/>
        </a:p>
      </dgm:t>
    </dgm:pt>
    <dgm:pt modelId="{AEA63D69-8E60-41B0-AA30-6383F0C3F9F4}" type="sibTrans" cxnId="{72570069-ED7E-4205-95C2-E1442524F7D6}">
      <dgm:prSet/>
      <dgm:spPr/>
      <dgm:t>
        <a:bodyPr/>
        <a:lstStyle/>
        <a:p>
          <a:endParaRPr lang="en-US" altLang="zh-CN"/>
        </a:p>
      </dgm:t>
    </dgm:pt>
    <dgm:pt modelId="{92094A60-F146-4BA5-BBA8-A4925416D1D0}">
      <dgm:prSet phldrT="[Text]"/>
      <dgm:spPr/>
      <dgm:t>
        <a:bodyPr/>
        <a:lstStyle/>
        <a:p>
          <a:r>
            <a:rPr lang="zh-CN" altLang="en-US" dirty="0" smtClean="0"/>
            <a:t>实验探究</a:t>
          </a:r>
          <a:endParaRPr lang="en-US" altLang="zh-CN" dirty="0"/>
        </a:p>
      </dgm:t>
    </dgm:pt>
    <dgm:pt modelId="{4DFADA92-6756-451F-87FF-D614385076F4}" type="parTrans" cxnId="{F8471CAF-4C9C-4301-A949-D2D7C58E7941}">
      <dgm:prSet/>
      <dgm:spPr/>
      <dgm:t>
        <a:bodyPr/>
        <a:lstStyle/>
        <a:p>
          <a:endParaRPr lang="en-US" altLang="zh-CN"/>
        </a:p>
      </dgm:t>
    </dgm:pt>
    <dgm:pt modelId="{33077AA0-FA39-49C8-A3CE-2460B4115DED}" type="sibTrans" cxnId="{F8471CAF-4C9C-4301-A949-D2D7C58E7941}">
      <dgm:prSet/>
      <dgm:spPr/>
      <dgm:t>
        <a:bodyPr/>
        <a:lstStyle/>
        <a:p>
          <a:endParaRPr lang="en-US" altLang="zh-CN"/>
        </a:p>
      </dgm:t>
    </dgm:pt>
    <dgm:pt modelId="{5EC85739-ED06-4119-88E8-1C7A7D03AFF8}">
      <dgm:prSet phldrT="[Text]"/>
      <dgm:spPr/>
      <dgm:t>
        <a:bodyPr/>
        <a:lstStyle/>
        <a:p>
          <a:r>
            <a:rPr lang="zh-CN" altLang="en-US" dirty="0" smtClean="0"/>
            <a:t>归纳总结</a:t>
          </a:r>
          <a:endParaRPr lang="en-US" altLang="zh-CN" dirty="0"/>
        </a:p>
      </dgm:t>
    </dgm:pt>
    <dgm:pt modelId="{E4043B9E-FA14-4451-BF15-2C0B83D6C9A2}" type="parTrans" cxnId="{CE823BC2-86B6-4D5C-847A-C6229518811C}">
      <dgm:prSet/>
      <dgm:spPr/>
      <dgm:t>
        <a:bodyPr/>
        <a:lstStyle/>
        <a:p>
          <a:endParaRPr lang="en-US" altLang="zh-CN"/>
        </a:p>
      </dgm:t>
    </dgm:pt>
    <dgm:pt modelId="{ECE88DE5-DF50-42F0-80A9-A3B690F8A8AA}" type="sibTrans" cxnId="{CE823BC2-86B6-4D5C-847A-C6229518811C}">
      <dgm:prSet/>
      <dgm:spPr/>
      <dgm:t>
        <a:bodyPr/>
        <a:lstStyle/>
        <a:p>
          <a:endParaRPr lang="en-US" altLang="zh-CN"/>
        </a:p>
      </dgm:t>
    </dgm:pt>
    <dgm:pt modelId="{10FD8C13-858C-47A9-B01D-9542FD4E6011}">
      <dgm:prSet/>
      <dgm:spPr/>
      <dgm:t>
        <a:bodyPr/>
        <a:lstStyle/>
        <a:p>
          <a:r>
            <a:rPr lang="zh-CN" altLang="en-US" dirty="0" smtClean="0"/>
            <a:t>构建理论</a:t>
          </a:r>
          <a:endParaRPr lang="en-US" altLang="zh-CN" dirty="0"/>
        </a:p>
      </dgm:t>
    </dgm:pt>
    <dgm:pt modelId="{3E560A3E-F2D2-4B4C-BCAE-0DDB704517D8}" type="parTrans" cxnId="{57177C3C-80A0-4BB2-A986-97BBD9997157}">
      <dgm:prSet/>
      <dgm:spPr/>
      <dgm:t>
        <a:bodyPr/>
        <a:lstStyle/>
        <a:p>
          <a:endParaRPr lang="en-US" altLang="zh-CN"/>
        </a:p>
      </dgm:t>
    </dgm:pt>
    <dgm:pt modelId="{7C5A3891-A1E6-48E8-B0EE-C3EF70B27354}" type="sibTrans" cxnId="{57177C3C-80A0-4BB2-A986-97BBD9997157}">
      <dgm:prSet/>
      <dgm:spPr/>
      <dgm:t>
        <a:bodyPr/>
        <a:lstStyle/>
        <a:p>
          <a:endParaRPr lang="en-US" altLang="zh-CN"/>
        </a:p>
      </dgm:t>
    </dgm:pt>
    <dgm:pt modelId="{91A8B142-D86A-48FE-9B0C-0DF52E6F9CEF}">
      <dgm:prSet/>
      <dgm:spPr/>
      <dgm:t>
        <a:bodyPr/>
        <a:lstStyle/>
        <a:p>
          <a:r>
            <a:rPr lang="zh-CN" altLang="en-US" dirty="0" smtClean="0"/>
            <a:t>实验检验</a:t>
          </a:r>
          <a:endParaRPr lang="en-US" altLang="zh-CN" dirty="0"/>
        </a:p>
      </dgm:t>
    </dgm:pt>
    <dgm:pt modelId="{4B9D73F4-25A6-478A-BF31-1674CD12102D}" type="parTrans" cxnId="{0FCBB5E1-CB4E-49D1-B0AE-63EC23ACCBFD}">
      <dgm:prSet/>
      <dgm:spPr/>
      <dgm:t>
        <a:bodyPr/>
        <a:lstStyle/>
        <a:p>
          <a:endParaRPr lang="en-US" altLang="zh-CN"/>
        </a:p>
      </dgm:t>
    </dgm:pt>
    <dgm:pt modelId="{0C4D76B6-A354-4FED-9B4B-9FFBB3883E3C}" type="sibTrans" cxnId="{0FCBB5E1-CB4E-49D1-B0AE-63EC23ACCBFD}">
      <dgm:prSet/>
      <dgm:spPr/>
      <dgm:t>
        <a:bodyPr/>
        <a:lstStyle/>
        <a:p>
          <a:endParaRPr lang="en-US" altLang="zh-CN"/>
        </a:p>
      </dgm:t>
    </dgm:pt>
    <dgm:pt modelId="{305651B7-8A8A-4BE8-827B-BA477DE2587A}" type="pres">
      <dgm:prSet presAssocID="{7129FFB5-02DF-4235-AB93-89C053D62FA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 altLang="zh-CN"/>
        </a:p>
      </dgm:t>
    </dgm:pt>
    <dgm:pt modelId="{B4CCEE83-422F-44A5-A742-413312075B70}" type="pres">
      <dgm:prSet presAssocID="{5D093D69-61FC-4518-9F24-63A78EF9F579}" presName="composite" presStyleCnt="0"/>
      <dgm:spPr/>
    </dgm:pt>
    <dgm:pt modelId="{2A3475E1-30E5-4BC5-B187-B5C788910A37}" type="pres">
      <dgm:prSet presAssocID="{5D093D69-61FC-4518-9F24-63A78EF9F579}" presName="bentUpArrow1" presStyleLbl="alignImgPlace1" presStyleIdx="0" presStyleCnt="4"/>
      <dgm:spPr/>
    </dgm:pt>
    <dgm:pt modelId="{CC9B84BB-70F6-4064-866C-BD8AA16671E0}" type="pres">
      <dgm:prSet presAssocID="{5D093D69-61FC-4518-9F24-63A78EF9F5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A64605C5-8906-4FFF-9DE2-A2FD9C8C9332}" type="pres">
      <dgm:prSet presAssocID="{5D093D69-61FC-4518-9F24-63A78EF9F5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B304E41B-5DDF-49E7-8B82-A77481E7BB76}" type="pres">
      <dgm:prSet presAssocID="{AEA63D69-8E60-41B0-AA30-6383F0C3F9F4}" presName="sibTrans" presStyleCnt="0"/>
      <dgm:spPr/>
    </dgm:pt>
    <dgm:pt modelId="{01EA1D2A-17BA-425A-AD2F-2595D49D3396}" type="pres">
      <dgm:prSet presAssocID="{92094A60-F146-4BA5-BBA8-A4925416D1D0}" presName="composite" presStyleCnt="0"/>
      <dgm:spPr/>
    </dgm:pt>
    <dgm:pt modelId="{C0B561EC-8526-44D9-B58D-030B8153BD7D}" type="pres">
      <dgm:prSet presAssocID="{92094A60-F146-4BA5-BBA8-A4925416D1D0}" presName="bentUpArrow1" presStyleLbl="alignImgPlace1" presStyleIdx="1" presStyleCnt="4"/>
      <dgm:spPr/>
    </dgm:pt>
    <dgm:pt modelId="{237476CB-CE00-43F1-9F66-CBF268B2C429}" type="pres">
      <dgm:prSet presAssocID="{92094A60-F146-4BA5-BBA8-A4925416D1D0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F760A6AA-D419-4EE1-BB0B-5D613CF241D7}" type="pres">
      <dgm:prSet presAssocID="{92094A60-F146-4BA5-BBA8-A4925416D1D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27CD7EBB-4A2D-41D9-A53A-09ECEBFCDB80}" type="pres">
      <dgm:prSet presAssocID="{33077AA0-FA39-49C8-A3CE-2460B4115DED}" presName="sibTrans" presStyleCnt="0"/>
      <dgm:spPr/>
    </dgm:pt>
    <dgm:pt modelId="{EA681FE8-AC5F-4A35-9FAA-77931D6718FE}" type="pres">
      <dgm:prSet presAssocID="{5EC85739-ED06-4119-88E8-1C7A7D03AFF8}" presName="composite" presStyleCnt="0"/>
      <dgm:spPr/>
    </dgm:pt>
    <dgm:pt modelId="{7E5A2FF3-4E49-4C1E-8EE6-1D2CDCA84729}" type="pres">
      <dgm:prSet presAssocID="{5EC85739-ED06-4119-88E8-1C7A7D03AFF8}" presName="bentUpArrow1" presStyleLbl="alignImgPlace1" presStyleIdx="2" presStyleCnt="4"/>
      <dgm:spPr/>
      <dgm:t>
        <a:bodyPr/>
        <a:lstStyle/>
        <a:p>
          <a:endParaRPr lang="en-US" altLang="zh-CN"/>
        </a:p>
      </dgm:t>
    </dgm:pt>
    <dgm:pt modelId="{B7E6D43C-311F-4B43-9C45-ACAF76130C87}" type="pres">
      <dgm:prSet presAssocID="{5EC85739-ED06-4119-88E8-1C7A7D03AFF8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969D4B19-0C22-4BD0-B2C3-DCF219F2F777}" type="pres">
      <dgm:prSet presAssocID="{5EC85739-ED06-4119-88E8-1C7A7D03AFF8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5B578531-C155-47D1-A582-B34CB75AE3AB}" type="pres">
      <dgm:prSet presAssocID="{ECE88DE5-DF50-42F0-80A9-A3B690F8A8AA}" presName="sibTrans" presStyleCnt="0"/>
      <dgm:spPr/>
    </dgm:pt>
    <dgm:pt modelId="{9B90F69D-4938-499B-909A-D40F982F8C9A}" type="pres">
      <dgm:prSet presAssocID="{10FD8C13-858C-47A9-B01D-9542FD4E6011}" presName="composite" presStyleCnt="0"/>
      <dgm:spPr/>
    </dgm:pt>
    <dgm:pt modelId="{50A9545A-D6C5-4D1D-9F13-7E7593C58F6A}" type="pres">
      <dgm:prSet presAssocID="{10FD8C13-858C-47A9-B01D-9542FD4E6011}" presName="bentUpArrow1" presStyleLbl="alignImgPlace1" presStyleIdx="3" presStyleCnt="4"/>
      <dgm:spPr/>
      <dgm:t>
        <a:bodyPr/>
        <a:lstStyle/>
        <a:p>
          <a:endParaRPr lang="en-US" altLang="zh-CN"/>
        </a:p>
      </dgm:t>
    </dgm:pt>
    <dgm:pt modelId="{D14C7C24-FB07-4680-91B0-9BC91A46D2E4}" type="pres">
      <dgm:prSet presAssocID="{10FD8C13-858C-47A9-B01D-9542FD4E6011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5541807C-2FB0-4DE3-A2E6-0309FB387314}" type="pres">
      <dgm:prSet presAssocID="{10FD8C13-858C-47A9-B01D-9542FD4E6011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202503C0-FE3E-4238-8D4B-0ACD0935922D}" type="pres">
      <dgm:prSet presAssocID="{7C5A3891-A1E6-48E8-B0EE-C3EF70B27354}" presName="sibTrans" presStyleCnt="0"/>
      <dgm:spPr/>
    </dgm:pt>
    <dgm:pt modelId="{C9DE0B22-0CD2-4F14-9EB3-310EE59799B9}" type="pres">
      <dgm:prSet presAssocID="{91A8B142-D86A-48FE-9B0C-0DF52E6F9CEF}" presName="composite" presStyleCnt="0"/>
      <dgm:spPr/>
    </dgm:pt>
    <dgm:pt modelId="{118B97FA-DD69-4BBB-B42E-764755DB310A}" type="pres">
      <dgm:prSet presAssocID="{91A8B142-D86A-48FE-9B0C-0DF52E6F9CEF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EA38CC27-226E-4D27-B5D9-8B16E9BA8DFD}" type="presOf" srcId="{10FD8C13-858C-47A9-B01D-9542FD4E6011}" destId="{D14C7C24-FB07-4680-91B0-9BC91A46D2E4}" srcOrd="0" destOrd="0" presId="urn:microsoft.com/office/officeart/2005/8/layout/StepDownProcess"/>
    <dgm:cxn modelId="{DBC6A12A-29B3-4591-8E72-4E01ECC63631}" type="presOf" srcId="{91A8B142-D86A-48FE-9B0C-0DF52E6F9CEF}" destId="{118B97FA-DD69-4BBB-B42E-764755DB310A}" srcOrd="0" destOrd="0" presId="urn:microsoft.com/office/officeart/2005/8/layout/StepDownProcess"/>
    <dgm:cxn modelId="{F8471CAF-4C9C-4301-A949-D2D7C58E7941}" srcId="{7129FFB5-02DF-4235-AB93-89C053D62FA4}" destId="{92094A60-F146-4BA5-BBA8-A4925416D1D0}" srcOrd="1" destOrd="0" parTransId="{4DFADA92-6756-451F-87FF-D614385076F4}" sibTransId="{33077AA0-FA39-49C8-A3CE-2460B4115DED}"/>
    <dgm:cxn modelId="{72570069-ED7E-4205-95C2-E1442524F7D6}" srcId="{7129FFB5-02DF-4235-AB93-89C053D62FA4}" destId="{5D093D69-61FC-4518-9F24-63A78EF9F579}" srcOrd="0" destOrd="0" parTransId="{8F4553F6-1395-4D38-BC2E-C47A6527C391}" sibTransId="{AEA63D69-8E60-41B0-AA30-6383F0C3F9F4}"/>
    <dgm:cxn modelId="{56604A7A-289D-4BD5-AAE6-7EEC355DB7FD}" type="presOf" srcId="{5EC85739-ED06-4119-88E8-1C7A7D03AFF8}" destId="{B7E6D43C-311F-4B43-9C45-ACAF76130C87}" srcOrd="0" destOrd="0" presId="urn:microsoft.com/office/officeart/2005/8/layout/StepDownProcess"/>
    <dgm:cxn modelId="{CE823BC2-86B6-4D5C-847A-C6229518811C}" srcId="{7129FFB5-02DF-4235-AB93-89C053D62FA4}" destId="{5EC85739-ED06-4119-88E8-1C7A7D03AFF8}" srcOrd="2" destOrd="0" parTransId="{E4043B9E-FA14-4451-BF15-2C0B83D6C9A2}" sibTransId="{ECE88DE5-DF50-42F0-80A9-A3B690F8A8AA}"/>
    <dgm:cxn modelId="{57177C3C-80A0-4BB2-A986-97BBD9997157}" srcId="{7129FFB5-02DF-4235-AB93-89C053D62FA4}" destId="{10FD8C13-858C-47A9-B01D-9542FD4E6011}" srcOrd="3" destOrd="0" parTransId="{3E560A3E-F2D2-4B4C-BCAE-0DDB704517D8}" sibTransId="{7C5A3891-A1E6-48E8-B0EE-C3EF70B27354}"/>
    <dgm:cxn modelId="{F704C91B-FC93-471A-AFCC-CB785662E51C}" type="presOf" srcId="{92094A60-F146-4BA5-BBA8-A4925416D1D0}" destId="{237476CB-CE00-43F1-9F66-CBF268B2C429}" srcOrd="0" destOrd="0" presId="urn:microsoft.com/office/officeart/2005/8/layout/StepDownProcess"/>
    <dgm:cxn modelId="{A5F5989F-7657-42E8-BEE0-6AAADEB99A33}" type="presOf" srcId="{7129FFB5-02DF-4235-AB93-89C053D62FA4}" destId="{305651B7-8A8A-4BE8-827B-BA477DE2587A}" srcOrd="0" destOrd="0" presId="urn:microsoft.com/office/officeart/2005/8/layout/StepDownProcess"/>
    <dgm:cxn modelId="{E617DC4B-6383-4EA1-B3ED-4281081F37BE}" type="presOf" srcId="{5D093D69-61FC-4518-9F24-63A78EF9F579}" destId="{CC9B84BB-70F6-4064-866C-BD8AA16671E0}" srcOrd="0" destOrd="0" presId="urn:microsoft.com/office/officeart/2005/8/layout/StepDownProcess"/>
    <dgm:cxn modelId="{0FCBB5E1-CB4E-49D1-B0AE-63EC23ACCBFD}" srcId="{7129FFB5-02DF-4235-AB93-89C053D62FA4}" destId="{91A8B142-D86A-48FE-9B0C-0DF52E6F9CEF}" srcOrd="4" destOrd="0" parTransId="{4B9D73F4-25A6-478A-BF31-1674CD12102D}" sibTransId="{0C4D76B6-A354-4FED-9B4B-9FFBB3883E3C}"/>
    <dgm:cxn modelId="{994BD8EC-5BA9-43DD-BC87-E36B0E1388D9}" type="presParOf" srcId="{305651B7-8A8A-4BE8-827B-BA477DE2587A}" destId="{B4CCEE83-422F-44A5-A742-413312075B70}" srcOrd="0" destOrd="0" presId="urn:microsoft.com/office/officeart/2005/8/layout/StepDownProcess"/>
    <dgm:cxn modelId="{EA4AF345-7CE0-4B6F-834D-DF18D5F1997B}" type="presParOf" srcId="{B4CCEE83-422F-44A5-A742-413312075B70}" destId="{2A3475E1-30E5-4BC5-B187-B5C788910A37}" srcOrd="0" destOrd="0" presId="urn:microsoft.com/office/officeart/2005/8/layout/StepDownProcess"/>
    <dgm:cxn modelId="{ABBAE263-EA75-4AC6-AFD4-F5305155F0B3}" type="presParOf" srcId="{B4CCEE83-422F-44A5-A742-413312075B70}" destId="{CC9B84BB-70F6-4064-866C-BD8AA16671E0}" srcOrd="1" destOrd="0" presId="urn:microsoft.com/office/officeart/2005/8/layout/StepDownProcess"/>
    <dgm:cxn modelId="{906093BF-AAE5-4C24-9375-078717E3F462}" type="presParOf" srcId="{B4CCEE83-422F-44A5-A742-413312075B70}" destId="{A64605C5-8906-4FFF-9DE2-A2FD9C8C9332}" srcOrd="2" destOrd="0" presId="urn:microsoft.com/office/officeart/2005/8/layout/StepDownProcess"/>
    <dgm:cxn modelId="{4F70062C-B132-41BB-9906-D88D1A44341B}" type="presParOf" srcId="{305651B7-8A8A-4BE8-827B-BA477DE2587A}" destId="{B304E41B-5DDF-49E7-8B82-A77481E7BB76}" srcOrd="1" destOrd="0" presId="urn:microsoft.com/office/officeart/2005/8/layout/StepDownProcess"/>
    <dgm:cxn modelId="{491524B1-A9CD-418E-960F-27679148915C}" type="presParOf" srcId="{305651B7-8A8A-4BE8-827B-BA477DE2587A}" destId="{01EA1D2A-17BA-425A-AD2F-2595D49D3396}" srcOrd="2" destOrd="0" presId="urn:microsoft.com/office/officeart/2005/8/layout/StepDownProcess"/>
    <dgm:cxn modelId="{590DF5DF-EB09-4B2F-B310-8AE29D14A629}" type="presParOf" srcId="{01EA1D2A-17BA-425A-AD2F-2595D49D3396}" destId="{C0B561EC-8526-44D9-B58D-030B8153BD7D}" srcOrd="0" destOrd="0" presId="urn:microsoft.com/office/officeart/2005/8/layout/StepDownProcess"/>
    <dgm:cxn modelId="{32F9D5C0-7284-4BC7-8535-8EA54F9E677D}" type="presParOf" srcId="{01EA1D2A-17BA-425A-AD2F-2595D49D3396}" destId="{237476CB-CE00-43F1-9F66-CBF268B2C429}" srcOrd="1" destOrd="0" presId="urn:microsoft.com/office/officeart/2005/8/layout/StepDownProcess"/>
    <dgm:cxn modelId="{D21FB245-4712-4804-AFDF-90456F044A20}" type="presParOf" srcId="{01EA1D2A-17BA-425A-AD2F-2595D49D3396}" destId="{F760A6AA-D419-4EE1-BB0B-5D613CF241D7}" srcOrd="2" destOrd="0" presId="urn:microsoft.com/office/officeart/2005/8/layout/StepDownProcess"/>
    <dgm:cxn modelId="{BDC85925-6AB3-4471-BC94-A29EB1F940EF}" type="presParOf" srcId="{305651B7-8A8A-4BE8-827B-BA477DE2587A}" destId="{27CD7EBB-4A2D-41D9-A53A-09ECEBFCDB80}" srcOrd="3" destOrd="0" presId="urn:microsoft.com/office/officeart/2005/8/layout/StepDownProcess"/>
    <dgm:cxn modelId="{D0334908-8A3B-47A9-BEA6-551301128E08}" type="presParOf" srcId="{305651B7-8A8A-4BE8-827B-BA477DE2587A}" destId="{EA681FE8-AC5F-4A35-9FAA-77931D6718FE}" srcOrd="4" destOrd="0" presId="urn:microsoft.com/office/officeart/2005/8/layout/StepDownProcess"/>
    <dgm:cxn modelId="{5FB98D74-D481-4FA5-8890-F16A932B0949}" type="presParOf" srcId="{EA681FE8-AC5F-4A35-9FAA-77931D6718FE}" destId="{7E5A2FF3-4E49-4C1E-8EE6-1D2CDCA84729}" srcOrd="0" destOrd="0" presId="urn:microsoft.com/office/officeart/2005/8/layout/StepDownProcess"/>
    <dgm:cxn modelId="{0FFA0A41-D655-4286-8145-13229BB28BD4}" type="presParOf" srcId="{EA681FE8-AC5F-4A35-9FAA-77931D6718FE}" destId="{B7E6D43C-311F-4B43-9C45-ACAF76130C87}" srcOrd="1" destOrd="0" presId="urn:microsoft.com/office/officeart/2005/8/layout/StepDownProcess"/>
    <dgm:cxn modelId="{9CA245A7-0DA8-4548-A86C-1FDADF1DB812}" type="presParOf" srcId="{EA681FE8-AC5F-4A35-9FAA-77931D6718FE}" destId="{969D4B19-0C22-4BD0-B2C3-DCF219F2F777}" srcOrd="2" destOrd="0" presId="urn:microsoft.com/office/officeart/2005/8/layout/StepDownProcess"/>
    <dgm:cxn modelId="{AF494CA4-D8C8-4A81-8C25-051890566B65}" type="presParOf" srcId="{305651B7-8A8A-4BE8-827B-BA477DE2587A}" destId="{5B578531-C155-47D1-A582-B34CB75AE3AB}" srcOrd="5" destOrd="0" presId="urn:microsoft.com/office/officeart/2005/8/layout/StepDownProcess"/>
    <dgm:cxn modelId="{A20A8FF4-E0DA-45DA-B468-235F2EA6E77F}" type="presParOf" srcId="{305651B7-8A8A-4BE8-827B-BA477DE2587A}" destId="{9B90F69D-4938-499B-909A-D40F982F8C9A}" srcOrd="6" destOrd="0" presId="urn:microsoft.com/office/officeart/2005/8/layout/StepDownProcess"/>
    <dgm:cxn modelId="{465B8928-B4E2-4B9D-A046-422AC30A2FB1}" type="presParOf" srcId="{9B90F69D-4938-499B-909A-D40F982F8C9A}" destId="{50A9545A-D6C5-4D1D-9F13-7E7593C58F6A}" srcOrd="0" destOrd="0" presId="urn:microsoft.com/office/officeart/2005/8/layout/StepDownProcess"/>
    <dgm:cxn modelId="{9A751B9A-3511-41DF-8FF4-9D1CE3B24B60}" type="presParOf" srcId="{9B90F69D-4938-499B-909A-D40F982F8C9A}" destId="{D14C7C24-FB07-4680-91B0-9BC91A46D2E4}" srcOrd="1" destOrd="0" presId="urn:microsoft.com/office/officeart/2005/8/layout/StepDownProcess"/>
    <dgm:cxn modelId="{7C052088-D89E-41DF-8025-4102AC000581}" type="presParOf" srcId="{9B90F69D-4938-499B-909A-D40F982F8C9A}" destId="{5541807C-2FB0-4DE3-A2E6-0309FB387314}" srcOrd="2" destOrd="0" presId="urn:microsoft.com/office/officeart/2005/8/layout/StepDownProcess"/>
    <dgm:cxn modelId="{515E7CC9-93B7-4BC9-B388-643E74E31550}" type="presParOf" srcId="{305651B7-8A8A-4BE8-827B-BA477DE2587A}" destId="{202503C0-FE3E-4238-8D4B-0ACD0935922D}" srcOrd="7" destOrd="0" presId="urn:microsoft.com/office/officeart/2005/8/layout/StepDownProcess"/>
    <dgm:cxn modelId="{5D3E0B03-5D0E-4EB9-BF3D-8E7C0EDDE9CB}" type="presParOf" srcId="{305651B7-8A8A-4BE8-827B-BA477DE2587A}" destId="{C9DE0B22-0CD2-4F14-9EB3-310EE59799B9}" srcOrd="8" destOrd="0" presId="urn:microsoft.com/office/officeart/2005/8/layout/StepDownProcess"/>
    <dgm:cxn modelId="{CA4C2347-0CD4-41F9-9A2E-8F5A3376AA78}" type="presParOf" srcId="{C9DE0B22-0CD2-4F14-9EB3-310EE59799B9}" destId="{118B97FA-DD69-4BBB-B42E-764755DB310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F6AF7B-C13E-4E52-8BE3-8931C0A73F5C}" type="doc">
      <dgm:prSet loTypeId="urn:microsoft.com/office/officeart/2005/8/layout/radial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 altLang="zh-CN"/>
        </a:p>
      </dgm:t>
    </dgm:pt>
    <dgm:pt modelId="{B940A49E-F350-4B66-9BB9-1575C1DC214F}">
      <dgm:prSet phldrT="[Text]" custT="1"/>
      <dgm:spPr/>
      <dgm:t>
        <a:bodyPr/>
        <a:lstStyle/>
        <a:p>
          <a:r>
            <a:rPr lang="zh-CN" altLang="en-US" sz="2400" dirty="0" smtClean="0"/>
            <a:t>能量损失</a:t>
          </a:r>
          <a:endParaRPr lang="en-US" altLang="zh-CN" sz="2400" dirty="0"/>
        </a:p>
      </dgm:t>
    </dgm:pt>
    <dgm:pt modelId="{CE192F67-4E94-4FEB-8FC4-F1B1BE7FEE4F}" type="parTrans" cxnId="{2EC609C8-2F87-421A-B73C-FB8B0B684F84}">
      <dgm:prSet/>
      <dgm:spPr/>
      <dgm:t>
        <a:bodyPr/>
        <a:lstStyle/>
        <a:p>
          <a:endParaRPr lang="en-US" altLang="zh-CN" sz="1400"/>
        </a:p>
      </dgm:t>
    </dgm:pt>
    <dgm:pt modelId="{630E1677-759D-4890-BF60-182E5752C7CD}" type="sibTrans" cxnId="{2EC609C8-2F87-421A-B73C-FB8B0B684F84}">
      <dgm:prSet/>
      <dgm:spPr/>
      <dgm:t>
        <a:bodyPr/>
        <a:lstStyle/>
        <a:p>
          <a:endParaRPr lang="en-US" altLang="zh-CN" sz="1400"/>
        </a:p>
      </dgm:t>
    </dgm:pt>
    <dgm:pt modelId="{731409D7-D145-420B-8748-3F31827D40F0}">
      <dgm:prSet phldrT="[Text]" custT="1"/>
      <dgm:spPr/>
      <dgm:t>
        <a:bodyPr/>
        <a:lstStyle/>
        <a:p>
          <a:r>
            <a:rPr lang="zh-CN" altLang="en-US" sz="2000" dirty="0" smtClean="0"/>
            <a:t>滑动摩擦</a:t>
          </a:r>
          <a:endParaRPr lang="en-US" altLang="zh-CN" sz="2000" dirty="0"/>
        </a:p>
      </dgm:t>
    </dgm:pt>
    <dgm:pt modelId="{09277E60-388E-461D-B373-C7D912D5B811}" type="parTrans" cxnId="{E419D336-CB4A-4A90-B658-7FA588229DAE}">
      <dgm:prSet/>
      <dgm:spPr/>
      <dgm:t>
        <a:bodyPr/>
        <a:lstStyle/>
        <a:p>
          <a:endParaRPr lang="en-US" altLang="zh-CN" sz="1400"/>
        </a:p>
      </dgm:t>
    </dgm:pt>
    <dgm:pt modelId="{7141C007-D39C-4386-9B2A-40CA5738AA5E}" type="sibTrans" cxnId="{E419D336-CB4A-4A90-B658-7FA588229DAE}">
      <dgm:prSet/>
      <dgm:spPr/>
      <dgm:t>
        <a:bodyPr/>
        <a:lstStyle/>
        <a:p>
          <a:endParaRPr lang="en-US" altLang="zh-CN" sz="1400"/>
        </a:p>
      </dgm:t>
    </dgm:pt>
    <dgm:pt modelId="{BE5449E0-4938-48FA-890E-024FC18B69E5}">
      <dgm:prSet phldrT="[Text]" custT="1"/>
      <dgm:spPr/>
      <dgm:t>
        <a:bodyPr/>
        <a:lstStyle/>
        <a:p>
          <a:r>
            <a:rPr lang="zh-CN" altLang="en-US" sz="2000" dirty="0" smtClean="0"/>
            <a:t>滚动摩擦</a:t>
          </a:r>
          <a:endParaRPr lang="en-US" altLang="zh-CN" sz="2000" dirty="0"/>
        </a:p>
      </dgm:t>
    </dgm:pt>
    <dgm:pt modelId="{A62C29CF-D08F-4D61-8FF6-27E82BEC10BC}" type="parTrans" cxnId="{89DB5C0D-6342-4522-BEFD-71FBEDBA8A82}">
      <dgm:prSet/>
      <dgm:spPr/>
      <dgm:t>
        <a:bodyPr/>
        <a:lstStyle/>
        <a:p>
          <a:endParaRPr lang="en-US" altLang="zh-CN" sz="1400"/>
        </a:p>
      </dgm:t>
    </dgm:pt>
    <dgm:pt modelId="{BD9994DC-71F0-4049-8BB0-CBCD10C0D244}" type="sibTrans" cxnId="{89DB5C0D-6342-4522-BEFD-71FBEDBA8A82}">
      <dgm:prSet/>
      <dgm:spPr/>
      <dgm:t>
        <a:bodyPr/>
        <a:lstStyle/>
        <a:p>
          <a:endParaRPr lang="en-US" altLang="zh-CN" sz="1400"/>
        </a:p>
      </dgm:t>
    </dgm:pt>
    <dgm:pt modelId="{77F9BD10-C5D4-44AA-B357-510DA09926EE}">
      <dgm:prSet phldrT="[Text]" custT="1"/>
      <dgm:spPr/>
      <dgm:t>
        <a:bodyPr/>
        <a:lstStyle/>
        <a:p>
          <a:r>
            <a:rPr lang="zh-CN" altLang="en-US" sz="2000" dirty="0" smtClean="0"/>
            <a:t>碰撞</a:t>
          </a:r>
          <a:endParaRPr lang="en-US" altLang="zh-CN" sz="2000" dirty="0"/>
        </a:p>
      </dgm:t>
    </dgm:pt>
    <dgm:pt modelId="{E4512950-AE85-4B3F-B86C-FBAF523503C8}" type="parTrans" cxnId="{311DAD97-8084-4DB5-A0C7-3E151A7C1435}">
      <dgm:prSet/>
      <dgm:spPr/>
      <dgm:t>
        <a:bodyPr/>
        <a:lstStyle/>
        <a:p>
          <a:endParaRPr lang="en-US" altLang="zh-CN" sz="1400"/>
        </a:p>
      </dgm:t>
    </dgm:pt>
    <dgm:pt modelId="{A31E27D0-020C-4AAA-A7A8-16EF8E454C99}" type="sibTrans" cxnId="{311DAD97-8084-4DB5-A0C7-3E151A7C1435}">
      <dgm:prSet/>
      <dgm:spPr/>
      <dgm:t>
        <a:bodyPr/>
        <a:lstStyle/>
        <a:p>
          <a:endParaRPr lang="en-US" altLang="zh-CN" sz="1400"/>
        </a:p>
      </dgm:t>
    </dgm:pt>
    <dgm:pt modelId="{B4DFFBE8-D9B7-4EA1-8DE2-83F883F84E35}" type="pres">
      <dgm:prSet presAssocID="{F0F6AF7B-C13E-4E52-8BE3-8931C0A73F5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 altLang="zh-CN"/>
        </a:p>
      </dgm:t>
    </dgm:pt>
    <dgm:pt modelId="{6CE9E5FA-D499-446A-83FB-C97D6A3A534B}" type="pres">
      <dgm:prSet presAssocID="{B940A49E-F350-4B66-9BB9-1575C1DC214F}" presName="centerShape" presStyleLbl="node0" presStyleIdx="0" presStyleCnt="1"/>
      <dgm:spPr/>
      <dgm:t>
        <a:bodyPr/>
        <a:lstStyle/>
        <a:p>
          <a:endParaRPr lang="en-US" altLang="zh-CN"/>
        </a:p>
      </dgm:t>
    </dgm:pt>
    <dgm:pt modelId="{998767A5-C83A-4532-9C1F-18A7B83F1E96}" type="pres">
      <dgm:prSet presAssocID="{09277E60-388E-461D-B373-C7D912D5B811}" presName="parTrans" presStyleLbl="bgSibTrans2D1" presStyleIdx="0" presStyleCnt="3"/>
      <dgm:spPr/>
      <dgm:t>
        <a:bodyPr/>
        <a:lstStyle/>
        <a:p>
          <a:endParaRPr lang="en-US" altLang="zh-CN"/>
        </a:p>
      </dgm:t>
    </dgm:pt>
    <dgm:pt modelId="{6E2A01EF-2D1D-4A1F-9603-D5D70697A11D}" type="pres">
      <dgm:prSet presAssocID="{731409D7-D145-420B-8748-3F31827D40F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BBB5355E-1C05-4A63-AF91-A5CCB324DA62}" type="pres">
      <dgm:prSet presAssocID="{A62C29CF-D08F-4D61-8FF6-27E82BEC10BC}" presName="parTrans" presStyleLbl="bgSibTrans2D1" presStyleIdx="1" presStyleCnt="3"/>
      <dgm:spPr/>
      <dgm:t>
        <a:bodyPr/>
        <a:lstStyle/>
        <a:p>
          <a:endParaRPr lang="en-US" altLang="zh-CN"/>
        </a:p>
      </dgm:t>
    </dgm:pt>
    <dgm:pt modelId="{D2D2E7CB-032E-4578-BD3A-57BB79298381}" type="pres">
      <dgm:prSet presAssocID="{BE5449E0-4938-48FA-890E-024FC18B69E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28699194-DB48-43CC-B8CD-6B609F13899A}" type="pres">
      <dgm:prSet presAssocID="{E4512950-AE85-4B3F-B86C-FBAF523503C8}" presName="parTrans" presStyleLbl="bgSibTrans2D1" presStyleIdx="2" presStyleCnt="3"/>
      <dgm:spPr/>
      <dgm:t>
        <a:bodyPr/>
        <a:lstStyle/>
        <a:p>
          <a:endParaRPr lang="en-US" altLang="zh-CN"/>
        </a:p>
      </dgm:t>
    </dgm:pt>
    <dgm:pt modelId="{5274E650-A95E-45F8-8BB0-2617BB412670}" type="pres">
      <dgm:prSet presAssocID="{77F9BD10-C5D4-44AA-B357-510DA09926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311DAD97-8084-4DB5-A0C7-3E151A7C1435}" srcId="{B940A49E-F350-4B66-9BB9-1575C1DC214F}" destId="{77F9BD10-C5D4-44AA-B357-510DA09926EE}" srcOrd="2" destOrd="0" parTransId="{E4512950-AE85-4B3F-B86C-FBAF523503C8}" sibTransId="{A31E27D0-020C-4AAA-A7A8-16EF8E454C99}"/>
    <dgm:cxn modelId="{2EC609C8-2F87-421A-B73C-FB8B0B684F84}" srcId="{F0F6AF7B-C13E-4E52-8BE3-8931C0A73F5C}" destId="{B940A49E-F350-4B66-9BB9-1575C1DC214F}" srcOrd="0" destOrd="0" parTransId="{CE192F67-4E94-4FEB-8FC4-F1B1BE7FEE4F}" sibTransId="{630E1677-759D-4890-BF60-182E5752C7CD}"/>
    <dgm:cxn modelId="{C95245DC-B2E3-4141-8DB3-5F02299A595D}" type="presOf" srcId="{A62C29CF-D08F-4D61-8FF6-27E82BEC10BC}" destId="{BBB5355E-1C05-4A63-AF91-A5CCB324DA62}" srcOrd="0" destOrd="0" presId="urn:microsoft.com/office/officeart/2005/8/layout/radial4"/>
    <dgm:cxn modelId="{382B9293-0F2B-4ECA-B948-1DDE4C299F97}" type="presOf" srcId="{731409D7-D145-420B-8748-3F31827D40F0}" destId="{6E2A01EF-2D1D-4A1F-9603-D5D70697A11D}" srcOrd="0" destOrd="0" presId="urn:microsoft.com/office/officeart/2005/8/layout/radial4"/>
    <dgm:cxn modelId="{E419D336-CB4A-4A90-B658-7FA588229DAE}" srcId="{B940A49E-F350-4B66-9BB9-1575C1DC214F}" destId="{731409D7-D145-420B-8748-3F31827D40F0}" srcOrd="0" destOrd="0" parTransId="{09277E60-388E-461D-B373-C7D912D5B811}" sibTransId="{7141C007-D39C-4386-9B2A-40CA5738AA5E}"/>
    <dgm:cxn modelId="{8E4DE0B2-09E6-4422-938A-F7217EDCD581}" type="presOf" srcId="{09277E60-388E-461D-B373-C7D912D5B811}" destId="{998767A5-C83A-4532-9C1F-18A7B83F1E96}" srcOrd="0" destOrd="0" presId="urn:microsoft.com/office/officeart/2005/8/layout/radial4"/>
    <dgm:cxn modelId="{8EAFA869-4AC1-4B45-894C-51BC26A55123}" type="presOf" srcId="{BE5449E0-4938-48FA-890E-024FC18B69E5}" destId="{D2D2E7CB-032E-4578-BD3A-57BB79298381}" srcOrd="0" destOrd="0" presId="urn:microsoft.com/office/officeart/2005/8/layout/radial4"/>
    <dgm:cxn modelId="{3D8F454C-35E9-43BD-8603-C399D9BBE0E3}" type="presOf" srcId="{77F9BD10-C5D4-44AA-B357-510DA09926EE}" destId="{5274E650-A95E-45F8-8BB0-2617BB412670}" srcOrd="0" destOrd="0" presId="urn:microsoft.com/office/officeart/2005/8/layout/radial4"/>
    <dgm:cxn modelId="{926BB3DC-4B20-48C9-9932-7841F94ED72C}" type="presOf" srcId="{B940A49E-F350-4B66-9BB9-1575C1DC214F}" destId="{6CE9E5FA-D499-446A-83FB-C97D6A3A534B}" srcOrd="0" destOrd="0" presId="urn:microsoft.com/office/officeart/2005/8/layout/radial4"/>
    <dgm:cxn modelId="{C73E328B-9B6D-4FE8-81A3-1BA328E82985}" type="presOf" srcId="{F0F6AF7B-C13E-4E52-8BE3-8931C0A73F5C}" destId="{B4DFFBE8-D9B7-4EA1-8DE2-83F883F84E35}" srcOrd="0" destOrd="0" presId="urn:microsoft.com/office/officeart/2005/8/layout/radial4"/>
    <dgm:cxn modelId="{E1A07941-4B36-4F35-8284-A0BE1CC2A266}" type="presOf" srcId="{E4512950-AE85-4B3F-B86C-FBAF523503C8}" destId="{28699194-DB48-43CC-B8CD-6B609F13899A}" srcOrd="0" destOrd="0" presId="urn:microsoft.com/office/officeart/2005/8/layout/radial4"/>
    <dgm:cxn modelId="{89DB5C0D-6342-4522-BEFD-71FBEDBA8A82}" srcId="{B940A49E-F350-4B66-9BB9-1575C1DC214F}" destId="{BE5449E0-4938-48FA-890E-024FC18B69E5}" srcOrd="1" destOrd="0" parTransId="{A62C29CF-D08F-4D61-8FF6-27E82BEC10BC}" sibTransId="{BD9994DC-71F0-4049-8BB0-CBCD10C0D244}"/>
    <dgm:cxn modelId="{5A0B0BD3-B006-47ED-A4EE-A8DDEE6DEEB8}" type="presParOf" srcId="{B4DFFBE8-D9B7-4EA1-8DE2-83F883F84E35}" destId="{6CE9E5FA-D499-446A-83FB-C97D6A3A534B}" srcOrd="0" destOrd="0" presId="urn:microsoft.com/office/officeart/2005/8/layout/radial4"/>
    <dgm:cxn modelId="{EFF394EF-4656-450B-B154-51FC1E6070C9}" type="presParOf" srcId="{B4DFFBE8-D9B7-4EA1-8DE2-83F883F84E35}" destId="{998767A5-C83A-4532-9C1F-18A7B83F1E96}" srcOrd="1" destOrd="0" presId="urn:microsoft.com/office/officeart/2005/8/layout/radial4"/>
    <dgm:cxn modelId="{A23BA473-F157-4442-8E87-BE15366F949C}" type="presParOf" srcId="{B4DFFBE8-D9B7-4EA1-8DE2-83F883F84E35}" destId="{6E2A01EF-2D1D-4A1F-9603-D5D70697A11D}" srcOrd="2" destOrd="0" presId="urn:microsoft.com/office/officeart/2005/8/layout/radial4"/>
    <dgm:cxn modelId="{9C9CB5ED-1F3C-4780-97BD-9971278088EC}" type="presParOf" srcId="{B4DFFBE8-D9B7-4EA1-8DE2-83F883F84E35}" destId="{BBB5355E-1C05-4A63-AF91-A5CCB324DA62}" srcOrd="3" destOrd="0" presId="urn:microsoft.com/office/officeart/2005/8/layout/radial4"/>
    <dgm:cxn modelId="{D865F6C7-3B37-4D27-8776-7EBD8DF28821}" type="presParOf" srcId="{B4DFFBE8-D9B7-4EA1-8DE2-83F883F84E35}" destId="{D2D2E7CB-032E-4578-BD3A-57BB79298381}" srcOrd="4" destOrd="0" presId="urn:microsoft.com/office/officeart/2005/8/layout/radial4"/>
    <dgm:cxn modelId="{E2DC26F5-38FC-4A7C-820C-5CA5ECD73F44}" type="presParOf" srcId="{B4DFFBE8-D9B7-4EA1-8DE2-83F883F84E35}" destId="{28699194-DB48-43CC-B8CD-6B609F13899A}" srcOrd="5" destOrd="0" presId="urn:microsoft.com/office/officeart/2005/8/layout/radial4"/>
    <dgm:cxn modelId="{491EDB75-60BA-47F2-A569-5328FCF5F526}" type="presParOf" srcId="{B4DFFBE8-D9B7-4EA1-8DE2-83F883F84E35}" destId="{5274E650-A95E-45F8-8BB0-2617BB41267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698D68-BDC7-4A56-8DB6-D0EE6392283C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16ECBD6-7DE9-4E86-8185-989D1720F63A}">
      <dgm:prSet phldrT="[文本]" custT="1"/>
      <dgm:spPr/>
      <dgm:t>
        <a:bodyPr/>
        <a:lstStyle/>
        <a:p>
          <a:r>
            <a:rPr lang="zh-CN" altLang="en-US" sz="1600" b="1" dirty="0" smtClean="0"/>
            <a:t>倾倒，倾角增大</a:t>
          </a:r>
          <a:endParaRPr lang="zh-CN" altLang="en-US" sz="1600" b="1" dirty="0"/>
        </a:p>
      </dgm:t>
    </dgm:pt>
    <dgm:pt modelId="{C83F81CD-EDF8-4297-8820-44AB260B0002}" type="parTrans" cxnId="{6F0FA616-78B3-444E-B247-C3700FEF8DDB}">
      <dgm:prSet/>
      <dgm:spPr/>
      <dgm:t>
        <a:bodyPr/>
        <a:lstStyle/>
        <a:p>
          <a:endParaRPr lang="zh-CN" altLang="en-US"/>
        </a:p>
      </dgm:t>
    </dgm:pt>
    <dgm:pt modelId="{7F7301BC-344B-4506-8C11-D136ABDE39FA}" type="sibTrans" cxnId="{6F0FA616-78B3-444E-B247-C3700FEF8DDB}">
      <dgm:prSet/>
      <dgm:spPr/>
      <dgm:t>
        <a:bodyPr/>
        <a:lstStyle/>
        <a:p>
          <a:endParaRPr lang="zh-CN" altLang="en-US" sz="1600" b="1"/>
        </a:p>
      </dgm:t>
    </dgm:pt>
    <dgm:pt modelId="{876F71AC-2B4B-49EC-AD8E-401E70549FEB}">
      <dgm:prSet phldrT="[文本]" custT="1"/>
      <dgm:spPr/>
      <dgm:t>
        <a:bodyPr/>
        <a:lstStyle/>
        <a:p>
          <a:r>
            <a:rPr lang="zh-CN" altLang="en-US" sz="1600" b="1" dirty="0" smtClean="0"/>
            <a:t>超过临界角</a:t>
          </a:r>
          <a:endParaRPr lang="zh-CN" altLang="en-US" sz="1600" b="1" dirty="0"/>
        </a:p>
      </dgm:t>
    </dgm:pt>
    <dgm:pt modelId="{43040D99-DF4C-4CEA-8126-9730DED5DBDB}" type="parTrans" cxnId="{887AAF8F-7108-44D0-ACED-9FE90BD7A606}">
      <dgm:prSet/>
      <dgm:spPr/>
      <dgm:t>
        <a:bodyPr/>
        <a:lstStyle/>
        <a:p>
          <a:endParaRPr lang="zh-CN" altLang="en-US"/>
        </a:p>
      </dgm:t>
    </dgm:pt>
    <dgm:pt modelId="{B81EE914-A7AB-4628-8744-3A13F958F7D1}" type="sibTrans" cxnId="{887AAF8F-7108-44D0-ACED-9FE90BD7A606}">
      <dgm:prSet/>
      <dgm:spPr/>
      <dgm:t>
        <a:bodyPr/>
        <a:lstStyle/>
        <a:p>
          <a:endParaRPr lang="zh-CN" altLang="en-US" sz="1600" b="1"/>
        </a:p>
      </dgm:t>
    </dgm:pt>
    <dgm:pt modelId="{FF21C53A-676A-49D5-8606-13E3625151E3}">
      <dgm:prSet phldrT="[文本]" custT="1"/>
      <dgm:spPr/>
      <dgm:t>
        <a:bodyPr/>
        <a:lstStyle/>
        <a:p>
          <a:r>
            <a:rPr lang="zh-CN" altLang="en-US" sz="1600" b="1" dirty="0" smtClean="0"/>
            <a:t>微扰放大雪崩</a:t>
          </a:r>
          <a:endParaRPr lang="zh-CN" altLang="en-US" sz="1600" b="1" dirty="0"/>
        </a:p>
      </dgm:t>
    </dgm:pt>
    <dgm:pt modelId="{204FC283-1912-41BC-9B23-5075921E6DEA}" type="parTrans" cxnId="{B888976D-E11E-42F5-BF76-90041CCA3CF2}">
      <dgm:prSet/>
      <dgm:spPr/>
      <dgm:t>
        <a:bodyPr/>
        <a:lstStyle/>
        <a:p>
          <a:endParaRPr lang="zh-CN" altLang="en-US"/>
        </a:p>
      </dgm:t>
    </dgm:pt>
    <dgm:pt modelId="{2B2DF8E4-0CB8-4FA8-9013-384A3C093DCE}" type="sibTrans" cxnId="{B888976D-E11E-42F5-BF76-90041CCA3CF2}">
      <dgm:prSet/>
      <dgm:spPr/>
      <dgm:t>
        <a:bodyPr/>
        <a:lstStyle/>
        <a:p>
          <a:endParaRPr lang="zh-CN" altLang="en-US" sz="1600" b="1"/>
        </a:p>
      </dgm:t>
    </dgm:pt>
    <dgm:pt modelId="{04F9FA5B-BB76-4EE2-B010-C7540409CD78}">
      <dgm:prSet phldrT="[文本]" custT="1"/>
      <dgm:spPr/>
      <dgm:t>
        <a:bodyPr/>
        <a:lstStyle/>
        <a:p>
          <a:r>
            <a:rPr lang="zh-CN" altLang="en-US" sz="1600" b="1" dirty="0" smtClean="0"/>
            <a:t>倾斜角减小</a:t>
          </a:r>
          <a:endParaRPr lang="zh-CN" altLang="en-US" sz="1600" b="1" dirty="0"/>
        </a:p>
      </dgm:t>
    </dgm:pt>
    <dgm:pt modelId="{17AF0D85-9028-4158-94D6-1A0EDB16BB8D}" type="parTrans" cxnId="{7C9E063F-CE2E-4E9E-BF73-0F3E68515BC4}">
      <dgm:prSet/>
      <dgm:spPr/>
      <dgm:t>
        <a:bodyPr/>
        <a:lstStyle/>
        <a:p>
          <a:endParaRPr lang="zh-CN" altLang="en-US"/>
        </a:p>
      </dgm:t>
    </dgm:pt>
    <dgm:pt modelId="{A5537819-C04C-441D-BAB0-150D1CAB8B15}" type="sibTrans" cxnId="{7C9E063F-CE2E-4E9E-BF73-0F3E68515BC4}">
      <dgm:prSet/>
      <dgm:spPr/>
      <dgm:t>
        <a:bodyPr/>
        <a:lstStyle/>
        <a:p>
          <a:endParaRPr lang="zh-CN" altLang="en-US" sz="1600" b="1"/>
        </a:p>
      </dgm:t>
    </dgm:pt>
    <dgm:pt modelId="{AFDCF153-FDB9-43D9-B5EB-D39B1D6AF028}">
      <dgm:prSet phldrT="[文本]" custT="1"/>
      <dgm:spPr/>
      <dgm:t>
        <a:bodyPr/>
        <a:lstStyle/>
        <a:p>
          <a:r>
            <a:rPr lang="zh-CN" altLang="en-US" sz="1600" b="1" dirty="0" smtClean="0"/>
            <a:t>稳定状态</a:t>
          </a:r>
          <a:endParaRPr lang="zh-CN" altLang="en-US" sz="1600" b="1" dirty="0"/>
        </a:p>
      </dgm:t>
    </dgm:pt>
    <dgm:pt modelId="{3DE04F71-06DA-4287-BA46-A55DFF015877}" type="parTrans" cxnId="{F9FCF0E4-B8D2-49F8-9267-0B70357E156D}">
      <dgm:prSet/>
      <dgm:spPr/>
      <dgm:t>
        <a:bodyPr/>
        <a:lstStyle/>
        <a:p>
          <a:endParaRPr lang="zh-CN" altLang="en-US"/>
        </a:p>
      </dgm:t>
    </dgm:pt>
    <dgm:pt modelId="{94C77076-CE70-435B-8334-4D1A78B1370D}" type="sibTrans" cxnId="{F9FCF0E4-B8D2-49F8-9267-0B70357E156D}">
      <dgm:prSet/>
      <dgm:spPr/>
      <dgm:t>
        <a:bodyPr/>
        <a:lstStyle/>
        <a:p>
          <a:endParaRPr lang="zh-CN" altLang="en-US" sz="1600" b="1"/>
        </a:p>
      </dgm:t>
    </dgm:pt>
    <dgm:pt modelId="{262D7B40-B5AA-4C75-AE1C-D51108B400AB}" type="pres">
      <dgm:prSet presAssocID="{46698D68-BDC7-4A56-8DB6-D0EE6392283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 altLang="zh-CN"/>
        </a:p>
      </dgm:t>
    </dgm:pt>
    <dgm:pt modelId="{C6003F17-7A28-46F8-BF95-F6E816574267}" type="pres">
      <dgm:prSet presAssocID="{816ECBD6-7DE9-4E86-8185-989D1720F63A}" presName="dummy" presStyleCnt="0"/>
      <dgm:spPr/>
      <dgm:t>
        <a:bodyPr/>
        <a:lstStyle/>
        <a:p>
          <a:endParaRPr lang="zh-CN" altLang="en-US"/>
        </a:p>
      </dgm:t>
    </dgm:pt>
    <dgm:pt modelId="{652E26CD-72C2-4EB3-98A2-2AEF89C3546A}" type="pres">
      <dgm:prSet presAssocID="{816ECBD6-7DE9-4E86-8185-989D1720F63A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462FCA-CACA-45F8-8B28-27CBF4DF20C1}" type="pres">
      <dgm:prSet presAssocID="{7F7301BC-344B-4506-8C11-D136ABDE39FA}" presName="sibTrans" presStyleLbl="node1" presStyleIdx="0" presStyleCnt="5"/>
      <dgm:spPr/>
      <dgm:t>
        <a:bodyPr/>
        <a:lstStyle/>
        <a:p>
          <a:endParaRPr lang="en-US" altLang="zh-CN"/>
        </a:p>
      </dgm:t>
    </dgm:pt>
    <dgm:pt modelId="{209E8305-5FDA-4564-A92E-91A21127D2D8}" type="pres">
      <dgm:prSet presAssocID="{876F71AC-2B4B-49EC-AD8E-401E70549FEB}" presName="dummy" presStyleCnt="0"/>
      <dgm:spPr/>
      <dgm:t>
        <a:bodyPr/>
        <a:lstStyle/>
        <a:p>
          <a:endParaRPr lang="zh-CN" altLang="en-US"/>
        </a:p>
      </dgm:t>
    </dgm:pt>
    <dgm:pt modelId="{FAD6A85D-6B0D-4454-824C-E217D9304C57}" type="pres">
      <dgm:prSet presAssocID="{876F71AC-2B4B-49EC-AD8E-401E70549FEB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8808E7BD-5FBE-4398-BD83-E8329996992A}" type="pres">
      <dgm:prSet presAssocID="{B81EE914-A7AB-4628-8744-3A13F958F7D1}" presName="sibTrans" presStyleLbl="node1" presStyleIdx="1" presStyleCnt="5"/>
      <dgm:spPr/>
      <dgm:t>
        <a:bodyPr/>
        <a:lstStyle/>
        <a:p>
          <a:endParaRPr lang="en-US" altLang="zh-CN"/>
        </a:p>
      </dgm:t>
    </dgm:pt>
    <dgm:pt modelId="{04C6DC26-A982-41E7-8986-A861B894ECF6}" type="pres">
      <dgm:prSet presAssocID="{FF21C53A-676A-49D5-8606-13E3625151E3}" presName="dummy" presStyleCnt="0"/>
      <dgm:spPr/>
      <dgm:t>
        <a:bodyPr/>
        <a:lstStyle/>
        <a:p>
          <a:endParaRPr lang="zh-CN" altLang="en-US"/>
        </a:p>
      </dgm:t>
    </dgm:pt>
    <dgm:pt modelId="{4926ABC8-6F07-4AE2-B6B3-E31439509CD1}" type="pres">
      <dgm:prSet presAssocID="{FF21C53A-676A-49D5-8606-13E3625151E3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4E2510A4-6E97-4D1D-9159-A87AC3084514}" type="pres">
      <dgm:prSet presAssocID="{2B2DF8E4-0CB8-4FA8-9013-384A3C093DCE}" presName="sibTrans" presStyleLbl="node1" presStyleIdx="2" presStyleCnt="5"/>
      <dgm:spPr/>
      <dgm:t>
        <a:bodyPr/>
        <a:lstStyle/>
        <a:p>
          <a:endParaRPr lang="en-US" altLang="zh-CN"/>
        </a:p>
      </dgm:t>
    </dgm:pt>
    <dgm:pt modelId="{84F17334-79D5-4CBD-8A4B-3C99BBEE1288}" type="pres">
      <dgm:prSet presAssocID="{04F9FA5B-BB76-4EE2-B010-C7540409CD78}" presName="dummy" presStyleCnt="0"/>
      <dgm:spPr/>
      <dgm:t>
        <a:bodyPr/>
        <a:lstStyle/>
        <a:p>
          <a:endParaRPr lang="zh-CN" altLang="en-US"/>
        </a:p>
      </dgm:t>
    </dgm:pt>
    <dgm:pt modelId="{EEEEFCFD-D0CD-4C1D-9D52-75649724423F}" type="pres">
      <dgm:prSet presAssocID="{04F9FA5B-BB76-4EE2-B010-C7540409CD7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BDAA0F49-09BC-42F5-A9B1-C27B9C83762A}" type="pres">
      <dgm:prSet presAssocID="{A5537819-C04C-441D-BAB0-150D1CAB8B15}" presName="sibTrans" presStyleLbl="node1" presStyleIdx="3" presStyleCnt="5"/>
      <dgm:spPr/>
      <dgm:t>
        <a:bodyPr/>
        <a:lstStyle/>
        <a:p>
          <a:endParaRPr lang="en-US" altLang="zh-CN"/>
        </a:p>
      </dgm:t>
    </dgm:pt>
    <dgm:pt modelId="{4D704DBA-F4C9-4A4D-94EA-732401E85095}" type="pres">
      <dgm:prSet presAssocID="{AFDCF153-FDB9-43D9-B5EB-D39B1D6AF028}" presName="dummy" presStyleCnt="0"/>
      <dgm:spPr/>
      <dgm:t>
        <a:bodyPr/>
        <a:lstStyle/>
        <a:p>
          <a:endParaRPr lang="zh-CN" altLang="en-US"/>
        </a:p>
      </dgm:t>
    </dgm:pt>
    <dgm:pt modelId="{BA93F28A-566D-43CE-AAD8-21D5E4A8AC63}" type="pres">
      <dgm:prSet presAssocID="{AFDCF153-FDB9-43D9-B5EB-D39B1D6AF028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B7462979-BADB-4597-B90D-45D064FE7590}" type="pres">
      <dgm:prSet presAssocID="{94C77076-CE70-435B-8334-4D1A78B1370D}" presName="sibTrans" presStyleLbl="node1" presStyleIdx="4" presStyleCnt="5"/>
      <dgm:spPr/>
      <dgm:t>
        <a:bodyPr/>
        <a:lstStyle/>
        <a:p>
          <a:endParaRPr lang="en-US" altLang="zh-CN"/>
        </a:p>
      </dgm:t>
    </dgm:pt>
  </dgm:ptLst>
  <dgm:cxnLst>
    <dgm:cxn modelId="{FF1329F0-6DFF-45B0-8ADF-E1ED3D7A078C}" type="presOf" srcId="{2B2DF8E4-0CB8-4FA8-9013-384A3C093DCE}" destId="{4E2510A4-6E97-4D1D-9159-A87AC3084514}" srcOrd="0" destOrd="0" presId="urn:microsoft.com/office/officeart/2005/8/layout/cycle1"/>
    <dgm:cxn modelId="{AE9FF4FF-D3A9-4AB0-844E-5144745752F2}" type="presOf" srcId="{816ECBD6-7DE9-4E86-8185-989D1720F63A}" destId="{652E26CD-72C2-4EB3-98A2-2AEF89C3546A}" srcOrd="0" destOrd="0" presId="urn:microsoft.com/office/officeart/2005/8/layout/cycle1"/>
    <dgm:cxn modelId="{14DAB8D8-5B20-4479-83C8-1FEFB4E2A61C}" type="presOf" srcId="{FF21C53A-676A-49D5-8606-13E3625151E3}" destId="{4926ABC8-6F07-4AE2-B6B3-E31439509CD1}" srcOrd="0" destOrd="0" presId="urn:microsoft.com/office/officeart/2005/8/layout/cycle1"/>
    <dgm:cxn modelId="{F06ABA40-5CD6-4C4F-B7A8-00AC88C74995}" type="presOf" srcId="{B81EE914-A7AB-4628-8744-3A13F958F7D1}" destId="{8808E7BD-5FBE-4398-BD83-E8329996992A}" srcOrd="0" destOrd="0" presId="urn:microsoft.com/office/officeart/2005/8/layout/cycle1"/>
    <dgm:cxn modelId="{9B3B08CE-7E53-4333-ADB4-049D07F143A8}" type="presOf" srcId="{7F7301BC-344B-4506-8C11-D136ABDE39FA}" destId="{55462FCA-CACA-45F8-8B28-27CBF4DF20C1}" srcOrd="0" destOrd="0" presId="urn:microsoft.com/office/officeart/2005/8/layout/cycle1"/>
    <dgm:cxn modelId="{887AAF8F-7108-44D0-ACED-9FE90BD7A606}" srcId="{46698D68-BDC7-4A56-8DB6-D0EE6392283C}" destId="{876F71AC-2B4B-49EC-AD8E-401E70549FEB}" srcOrd="1" destOrd="0" parTransId="{43040D99-DF4C-4CEA-8126-9730DED5DBDB}" sibTransId="{B81EE914-A7AB-4628-8744-3A13F958F7D1}"/>
    <dgm:cxn modelId="{F9FCF0E4-B8D2-49F8-9267-0B70357E156D}" srcId="{46698D68-BDC7-4A56-8DB6-D0EE6392283C}" destId="{AFDCF153-FDB9-43D9-B5EB-D39B1D6AF028}" srcOrd="4" destOrd="0" parTransId="{3DE04F71-06DA-4287-BA46-A55DFF015877}" sibTransId="{94C77076-CE70-435B-8334-4D1A78B1370D}"/>
    <dgm:cxn modelId="{6F0FA616-78B3-444E-B247-C3700FEF8DDB}" srcId="{46698D68-BDC7-4A56-8DB6-D0EE6392283C}" destId="{816ECBD6-7DE9-4E86-8185-989D1720F63A}" srcOrd="0" destOrd="0" parTransId="{C83F81CD-EDF8-4297-8820-44AB260B0002}" sibTransId="{7F7301BC-344B-4506-8C11-D136ABDE39FA}"/>
    <dgm:cxn modelId="{67F0F4F8-7178-456F-81CD-B50B72BB3CC5}" type="presOf" srcId="{46698D68-BDC7-4A56-8DB6-D0EE6392283C}" destId="{262D7B40-B5AA-4C75-AE1C-D51108B400AB}" srcOrd="0" destOrd="0" presId="urn:microsoft.com/office/officeart/2005/8/layout/cycle1"/>
    <dgm:cxn modelId="{88F6A0C1-E468-4230-9572-46430C559966}" type="presOf" srcId="{876F71AC-2B4B-49EC-AD8E-401E70549FEB}" destId="{FAD6A85D-6B0D-4454-824C-E217D9304C57}" srcOrd="0" destOrd="0" presId="urn:microsoft.com/office/officeart/2005/8/layout/cycle1"/>
    <dgm:cxn modelId="{CB905830-8DBE-4C4F-9597-25BEB0EF1AA3}" type="presOf" srcId="{94C77076-CE70-435B-8334-4D1A78B1370D}" destId="{B7462979-BADB-4597-B90D-45D064FE7590}" srcOrd="0" destOrd="0" presId="urn:microsoft.com/office/officeart/2005/8/layout/cycle1"/>
    <dgm:cxn modelId="{E6F9C9F3-7EF5-475D-B76F-F557E05754B9}" type="presOf" srcId="{04F9FA5B-BB76-4EE2-B010-C7540409CD78}" destId="{EEEEFCFD-D0CD-4C1D-9D52-75649724423F}" srcOrd="0" destOrd="0" presId="urn:microsoft.com/office/officeart/2005/8/layout/cycle1"/>
    <dgm:cxn modelId="{D1D64325-F980-4BB9-96B7-FF781AF93E1F}" type="presOf" srcId="{A5537819-C04C-441D-BAB0-150D1CAB8B15}" destId="{BDAA0F49-09BC-42F5-A9B1-C27B9C83762A}" srcOrd="0" destOrd="0" presId="urn:microsoft.com/office/officeart/2005/8/layout/cycle1"/>
    <dgm:cxn modelId="{FB7FA917-D3CB-4CCB-9C6F-FC5DB2F070BD}" type="presOf" srcId="{AFDCF153-FDB9-43D9-B5EB-D39B1D6AF028}" destId="{BA93F28A-566D-43CE-AAD8-21D5E4A8AC63}" srcOrd="0" destOrd="0" presId="urn:microsoft.com/office/officeart/2005/8/layout/cycle1"/>
    <dgm:cxn modelId="{7C9E063F-CE2E-4E9E-BF73-0F3E68515BC4}" srcId="{46698D68-BDC7-4A56-8DB6-D0EE6392283C}" destId="{04F9FA5B-BB76-4EE2-B010-C7540409CD78}" srcOrd="3" destOrd="0" parTransId="{17AF0D85-9028-4158-94D6-1A0EDB16BB8D}" sibTransId="{A5537819-C04C-441D-BAB0-150D1CAB8B15}"/>
    <dgm:cxn modelId="{B888976D-E11E-42F5-BF76-90041CCA3CF2}" srcId="{46698D68-BDC7-4A56-8DB6-D0EE6392283C}" destId="{FF21C53A-676A-49D5-8606-13E3625151E3}" srcOrd="2" destOrd="0" parTransId="{204FC283-1912-41BC-9B23-5075921E6DEA}" sibTransId="{2B2DF8E4-0CB8-4FA8-9013-384A3C093DCE}"/>
    <dgm:cxn modelId="{C9D43846-63F8-4BCD-9B86-C3B6B8640DC6}" type="presParOf" srcId="{262D7B40-B5AA-4C75-AE1C-D51108B400AB}" destId="{C6003F17-7A28-46F8-BF95-F6E816574267}" srcOrd="0" destOrd="0" presId="urn:microsoft.com/office/officeart/2005/8/layout/cycle1"/>
    <dgm:cxn modelId="{5235BA53-D179-474E-B336-15D836ECF420}" type="presParOf" srcId="{262D7B40-B5AA-4C75-AE1C-D51108B400AB}" destId="{652E26CD-72C2-4EB3-98A2-2AEF89C3546A}" srcOrd="1" destOrd="0" presId="urn:microsoft.com/office/officeart/2005/8/layout/cycle1"/>
    <dgm:cxn modelId="{72A801EA-CF88-4361-875B-E3F370B0445A}" type="presParOf" srcId="{262D7B40-B5AA-4C75-AE1C-D51108B400AB}" destId="{55462FCA-CACA-45F8-8B28-27CBF4DF20C1}" srcOrd="2" destOrd="0" presId="urn:microsoft.com/office/officeart/2005/8/layout/cycle1"/>
    <dgm:cxn modelId="{426F86AE-5480-4E87-B140-E67968535A4B}" type="presParOf" srcId="{262D7B40-B5AA-4C75-AE1C-D51108B400AB}" destId="{209E8305-5FDA-4564-A92E-91A21127D2D8}" srcOrd="3" destOrd="0" presId="urn:microsoft.com/office/officeart/2005/8/layout/cycle1"/>
    <dgm:cxn modelId="{F18B3A74-0D69-4E13-9FC3-97147638C505}" type="presParOf" srcId="{262D7B40-B5AA-4C75-AE1C-D51108B400AB}" destId="{FAD6A85D-6B0D-4454-824C-E217D9304C57}" srcOrd="4" destOrd="0" presId="urn:microsoft.com/office/officeart/2005/8/layout/cycle1"/>
    <dgm:cxn modelId="{D0790879-6EFB-4E24-AA84-6CDBB1503EF4}" type="presParOf" srcId="{262D7B40-B5AA-4C75-AE1C-D51108B400AB}" destId="{8808E7BD-5FBE-4398-BD83-E8329996992A}" srcOrd="5" destOrd="0" presId="urn:microsoft.com/office/officeart/2005/8/layout/cycle1"/>
    <dgm:cxn modelId="{E1CF3535-F8CB-4357-9223-7027FD9D1488}" type="presParOf" srcId="{262D7B40-B5AA-4C75-AE1C-D51108B400AB}" destId="{04C6DC26-A982-41E7-8986-A861B894ECF6}" srcOrd="6" destOrd="0" presId="urn:microsoft.com/office/officeart/2005/8/layout/cycle1"/>
    <dgm:cxn modelId="{B283AC3B-794E-47FF-A108-C0BC05A6884A}" type="presParOf" srcId="{262D7B40-B5AA-4C75-AE1C-D51108B400AB}" destId="{4926ABC8-6F07-4AE2-B6B3-E31439509CD1}" srcOrd="7" destOrd="0" presId="urn:microsoft.com/office/officeart/2005/8/layout/cycle1"/>
    <dgm:cxn modelId="{690F1FBE-9F58-4592-AFF8-3B53DA244B82}" type="presParOf" srcId="{262D7B40-B5AA-4C75-AE1C-D51108B400AB}" destId="{4E2510A4-6E97-4D1D-9159-A87AC3084514}" srcOrd="8" destOrd="0" presId="urn:microsoft.com/office/officeart/2005/8/layout/cycle1"/>
    <dgm:cxn modelId="{93D91660-19AC-4499-8E44-863E8D627E40}" type="presParOf" srcId="{262D7B40-B5AA-4C75-AE1C-D51108B400AB}" destId="{84F17334-79D5-4CBD-8A4B-3C99BBEE1288}" srcOrd="9" destOrd="0" presId="urn:microsoft.com/office/officeart/2005/8/layout/cycle1"/>
    <dgm:cxn modelId="{C313387C-E0FF-466A-BBE4-092F27E83154}" type="presParOf" srcId="{262D7B40-B5AA-4C75-AE1C-D51108B400AB}" destId="{EEEEFCFD-D0CD-4C1D-9D52-75649724423F}" srcOrd="10" destOrd="0" presId="urn:microsoft.com/office/officeart/2005/8/layout/cycle1"/>
    <dgm:cxn modelId="{0BB1DBDA-30A0-435B-AF75-B377D04C30F2}" type="presParOf" srcId="{262D7B40-B5AA-4C75-AE1C-D51108B400AB}" destId="{BDAA0F49-09BC-42F5-A9B1-C27B9C83762A}" srcOrd="11" destOrd="0" presId="urn:microsoft.com/office/officeart/2005/8/layout/cycle1"/>
    <dgm:cxn modelId="{2FD3A087-F0E6-40F3-A8B7-0CA6ADF80683}" type="presParOf" srcId="{262D7B40-B5AA-4C75-AE1C-D51108B400AB}" destId="{4D704DBA-F4C9-4A4D-94EA-732401E85095}" srcOrd="12" destOrd="0" presId="urn:microsoft.com/office/officeart/2005/8/layout/cycle1"/>
    <dgm:cxn modelId="{BBE39FDB-54AA-4EA5-94C7-FE41053E2F95}" type="presParOf" srcId="{262D7B40-B5AA-4C75-AE1C-D51108B400AB}" destId="{BA93F28A-566D-43CE-AAD8-21D5E4A8AC63}" srcOrd="13" destOrd="0" presId="urn:microsoft.com/office/officeart/2005/8/layout/cycle1"/>
    <dgm:cxn modelId="{DA1738FA-D931-4F79-82FA-98A501046C58}" type="presParOf" srcId="{262D7B40-B5AA-4C75-AE1C-D51108B400AB}" destId="{B7462979-BADB-4597-B90D-45D064FE7590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4D7874-6F1C-4B9F-9A35-02217B0B43C1}" type="doc">
      <dgm:prSet loTypeId="urn:microsoft.com/office/officeart/2005/8/layout/equation2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 altLang="zh-CN"/>
        </a:p>
      </dgm:t>
    </dgm:pt>
    <dgm:pt modelId="{065AFCE1-A8D1-4012-93A8-97CA1D111F9B}">
      <dgm:prSet phldrT="[Text]"/>
      <dgm:spPr/>
      <dgm:t>
        <a:bodyPr/>
        <a:lstStyle/>
        <a:p>
          <a:r>
            <a:rPr lang="zh-CN" altLang="en-US" dirty="0" smtClean="0"/>
            <a:t>扩散</a:t>
          </a:r>
          <a:endParaRPr lang="en-US" altLang="zh-CN" dirty="0"/>
        </a:p>
      </dgm:t>
    </dgm:pt>
    <dgm:pt modelId="{D93F955B-0ABC-4952-A652-CD9EF102E25B}" type="parTrans" cxnId="{04382AFE-843D-48A7-BBAD-ACBD35377A17}">
      <dgm:prSet/>
      <dgm:spPr/>
      <dgm:t>
        <a:bodyPr/>
        <a:lstStyle/>
        <a:p>
          <a:endParaRPr lang="en-US" altLang="zh-CN"/>
        </a:p>
      </dgm:t>
    </dgm:pt>
    <dgm:pt modelId="{F06692B3-72C4-4502-BD5D-D6CB7B272A34}" type="sibTrans" cxnId="{04382AFE-843D-48A7-BBAD-ACBD35377A17}">
      <dgm:prSet/>
      <dgm:spPr/>
      <dgm:t>
        <a:bodyPr/>
        <a:lstStyle/>
        <a:p>
          <a:endParaRPr lang="en-US" altLang="zh-CN"/>
        </a:p>
      </dgm:t>
    </dgm:pt>
    <dgm:pt modelId="{7F329DFE-5443-46D8-AC78-A82B7AB0AB70}">
      <dgm:prSet phldrT="[Text]"/>
      <dgm:spPr/>
      <dgm:t>
        <a:bodyPr/>
        <a:lstStyle/>
        <a:p>
          <a:r>
            <a:rPr lang="zh-CN" altLang="en-US" dirty="0" smtClean="0"/>
            <a:t>消耗</a:t>
          </a:r>
          <a:endParaRPr lang="en-US" altLang="zh-CN" dirty="0"/>
        </a:p>
      </dgm:t>
    </dgm:pt>
    <dgm:pt modelId="{2679CE53-7AB1-478E-8778-7B61462F4FCD}" type="parTrans" cxnId="{E3CC33B7-D3FF-4E74-A393-8B13243B0DCF}">
      <dgm:prSet/>
      <dgm:spPr/>
      <dgm:t>
        <a:bodyPr/>
        <a:lstStyle/>
        <a:p>
          <a:endParaRPr lang="en-US" altLang="zh-CN"/>
        </a:p>
      </dgm:t>
    </dgm:pt>
    <dgm:pt modelId="{D6613E77-33F1-4930-A560-B51CB70A418C}" type="sibTrans" cxnId="{E3CC33B7-D3FF-4E74-A393-8B13243B0DCF}">
      <dgm:prSet/>
      <dgm:spPr/>
      <dgm:t>
        <a:bodyPr/>
        <a:lstStyle/>
        <a:p>
          <a:endParaRPr lang="en-US" altLang="zh-CN"/>
        </a:p>
      </dgm:t>
    </dgm:pt>
    <dgm:pt modelId="{308379E1-0CD9-4CB7-87BD-0553FED022ED}">
      <dgm:prSet/>
      <dgm:spPr/>
      <dgm:t>
        <a:bodyPr/>
        <a:lstStyle/>
        <a:p>
          <a:endParaRPr lang="en-US" altLang="zh-CN" b="1"/>
        </a:p>
      </dgm:t>
    </dgm:pt>
    <dgm:pt modelId="{1D1CE1BE-7892-402E-A21E-8FB130B9BF38}" type="parTrans" cxnId="{F2F49128-6B05-46E9-B407-E06497995315}">
      <dgm:prSet/>
      <dgm:spPr/>
      <dgm:t>
        <a:bodyPr/>
        <a:lstStyle/>
        <a:p>
          <a:endParaRPr lang="en-US" altLang="zh-CN"/>
        </a:p>
      </dgm:t>
    </dgm:pt>
    <dgm:pt modelId="{1ADABC8B-2016-4425-AC74-FC3ED700ADA2}" type="sibTrans" cxnId="{F2F49128-6B05-46E9-B407-E06497995315}">
      <dgm:prSet/>
      <dgm:spPr/>
      <dgm:t>
        <a:bodyPr/>
        <a:lstStyle/>
        <a:p>
          <a:endParaRPr lang="en-US" altLang="zh-CN"/>
        </a:p>
      </dgm:t>
    </dgm:pt>
    <dgm:pt modelId="{AA565F2E-E6B2-451E-BBC1-6768CCC93A7E}" type="pres">
      <dgm:prSet presAssocID="{BD4D7874-6F1C-4B9F-9A35-02217B0B43C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 altLang="zh-CN"/>
        </a:p>
      </dgm:t>
    </dgm:pt>
    <dgm:pt modelId="{AFC4D099-1BF0-4FF8-B63F-7C9119587D95}" type="pres">
      <dgm:prSet presAssocID="{BD4D7874-6F1C-4B9F-9A35-02217B0B43C1}" presName="vNodes" presStyleCnt="0"/>
      <dgm:spPr/>
    </dgm:pt>
    <dgm:pt modelId="{CDF3BB6F-3759-4F15-8ABA-B7CEB45C708D}" type="pres">
      <dgm:prSet presAssocID="{065AFCE1-A8D1-4012-93A8-97CA1D111F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973EC8FD-FCC5-4FEC-A917-4174DFDDED2A}" type="pres">
      <dgm:prSet presAssocID="{F06692B3-72C4-4502-BD5D-D6CB7B272A34}" presName="spacerT" presStyleCnt="0"/>
      <dgm:spPr/>
    </dgm:pt>
    <dgm:pt modelId="{E9DF810F-B2AD-423D-9000-3FCDC494E480}" type="pres">
      <dgm:prSet presAssocID="{F06692B3-72C4-4502-BD5D-D6CB7B272A34}" presName="sibTrans" presStyleLbl="sibTrans2D1" presStyleIdx="0" presStyleCnt="2"/>
      <dgm:spPr/>
      <dgm:t>
        <a:bodyPr/>
        <a:lstStyle/>
        <a:p>
          <a:endParaRPr lang="en-US" altLang="zh-CN"/>
        </a:p>
      </dgm:t>
    </dgm:pt>
    <dgm:pt modelId="{98982291-FFF2-49AB-802A-C23A8D0DC5A6}" type="pres">
      <dgm:prSet presAssocID="{F06692B3-72C4-4502-BD5D-D6CB7B272A34}" presName="spacerB" presStyleCnt="0"/>
      <dgm:spPr/>
    </dgm:pt>
    <dgm:pt modelId="{08BE02DC-8756-47A7-9934-AE918DBC2FB1}" type="pres">
      <dgm:prSet presAssocID="{7F329DFE-5443-46D8-AC78-A82B7AB0AB7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76EEA52D-C2ED-4FEB-82C9-C145A48FB955}" type="pres">
      <dgm:prSet presAssocID="{BD4D7874-6F1C-4B9F-9A35-02217B0B43C1}" presName="sibTransLast" presStyleLbl="sibTrans2D1" presStyleIdx="1" presStyleCnt="2"/>
      <dgm:spPr/>
      <dgm:t>
        <a:bodyPr/>
        <a:lstStyle/>
        <a:p>
          <a:endParaRPr lang="en-US" altLang="zh-CN"/>
        </a:p>
      </dgm:t>
    </dgm:pt>
    <dgm:pt modelId="{0760ABF2-8A4E-43F5-B516-B15D94E99EB2}" type="pres">
      <dgm:prSet presAssocID="{BD4D7874-6F1C-4B9F-9A35-02217B0B43C1}" presName="connectorText" presStyleLbl="sibTrans2D1" presStyleIdx="1" presStyleCnt="2"/>
      <dgm:spPr/>
      <dgm:t>
        <a:bodyPr/>
        <a:lstStyle/>
        <a:p>
          <a:endParaRPr lang="en-US" altLang="zh-CN"/>
        </a:p>
      </dgm:t>
    </dgm:pt>
    <dgm:pt modelId="{D672A606-3035-4A0C-9572-4F345F9FD8D6}" type="pres">
      <dgm:prSet presAssocID="{BD4D7874-6F1C-4B9F-9A35-02217B0B43C1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51458E68-BA63-4D2D-A8E2-668C82A992FF}" type="presOf" srcId="{F06692B3-72C4-4502-BD5D-D6CB7B272A34}" destId="{E9DF810F-B2AD-423D-9000-3FCDC494E480}" srcOrd="0" destOrd="0" presId="urn:microsoft.com/office/officeart/2005/8/layout/equation2"/>
    <dgm:cxn modelId="{98B6F9B5-E60E-4798-BDA3-DA07599CB530}" type="presOf" srcId="{308379E1-0CD9-4CB7-87BD-0553FED022ED}" destId="{D672A606-3035-4A0C-9572-4F345F9FD8D6}" srcOrd="0" destOrd="0" presId="urn:microsoft.com/office/officeart/2005/8/layout/equation2"/>
    <dgm:cxn modelId="{129FDBB0-DBEA-4E75-8A51-992CD29628B1}" type="presOf" srcId="{065AFCE1-A8D1-4012-93A8-97CA1D111F9B}" destId="{CDF3BB6F-3759-4F15-8ABA-B7CEB45C708D}" srcOrd="0" destOrd="0" presId="urn:microsoft.com/office/officeart/2005/8/layout/equation2"/>
    <dgm:cxn modelId="{2B423AAB-100A-40A4-97AB-2A7C1F44E1B4}" type="presOf" srcId="{D6613E77-33F1-4930-A560-B51CB70A418C}" destId="{0760ABF2-8A4E-43F5-B516-B15D94E99EB2}" srcOrd="1" destOrd="0" presId="urn:microsoft.com/office/officeart/2005/8/layout/equation2"/>
    <dgm:cxn modelId="{04382AFE-843D-48A7-BBAD-ACBD35377A17}" srcId="{BD4D7874-6F1C-4B9F-9A35-02217B0B43C1}" destId="{065AFCE1-A8D1-4012-93A8-97CA1D111F9B}" srcOrd="0" destOrd="0" parTransId="{D93F955B-0ABC-4952-A652-CD9EF102E25B}" sibTransId="{F06692B3-72C4-4502-BD5D-D6CB7B272A34}"/>
    <dgm:cxn modelId="{A5E75DD8-82B8-4D28-9A7C-4C05A7F7FA39}" type="presOf" srcId="{BD4D7874-6F1C-4B9F-9A35-02217B0B43C1}" destId="{AA565F2E-E6B2-451E-BBC1-6768CCC93A7E}" srcOrd="0" destOrd="0" presId="urn:microsoft.com/office/officeart/2005/8/layout/equation2"/>
    <dgm:cxn modelId="{4782C3A1-63EF-44E1-A8DF-6724485F0E28}" type="presOf" srcId="{D6613E77-33F1-4930-A560-B51CB70A418C}" destId="{76EEA52D-C2ED-4FEB-82C9-C145A48FB955}" srcOrd="0" destOrd="0" presId="urn:microsoft.com/office/officeart/2005/8/layout/equation2"/>
    <dgm:cxn modelId="{E3CC33B7-D3FF-4E74-A393-8B13243B0DCF}" srcId="{BD4D7874-6F1C-4B9F-9A35-02217B0B43C1}" destId="{7F329DFE-5443-46D8-AC78-A82B7AB0AB70}" srcOrd="1" destOrd="0" parTransId="{2679CE53-7AB1-478E-8778-7B61462F4FCD}" sibTransId="{D6613E77-33F1-4930-A560-B51CB70A418C}"/>
    <dgm:cxn modelId="{D870E229-F696-48AE-9A75-DC63F11635C7}" type="presOf" srcId="{7F329DFE-5443-46D8-AC78-A82B7AB0AB70}" destId="{08BE02DC-8756-47A7-9934-AE918DBC2FB1}" srcOrd="0" destOrd="0" presId="urn:microsoft.com/office/officeart/2005/8/layout/equation2"/>
    <dgm:cxn modelId="{F2F49128-6B05-46E9-B407-E06497995315}" srcId="{BD4D7874-6F1C-4B9F-9A35-02217B0B43C1}" destId="{308379E1-0CD9-4CB7-87BD-0553FED022ED}" srcOrd="2" destOrd="0" parTransId="{1D1CE1BE-7892-402E-A21E-8FB130B9BF38}" sibTransId="{1ADABC8B-2016-4425-AC74-FC3ED700ADA2}"/>
    <dgm:cxn modelId="{30FC4455-ECD9-48B0-8F75-5AB9FE01F04C}" type="presParOf" srcId="{AA565F2E-E6B2-451E-BBC1-6768CCC93A7E}" destId="{AFC4D099-1BF0-4FF8-B63F-7C9119587D95}" srcOrd="0" destOrd="0" presId="urn:microsoft.com/office/officeart/2005/8/layout/equation2"/>
    <dgm:cxn modelId="{E077AA53-49A1-4A83-BEC5-A1D46AD02533}" type="presParOf" srcId="{AFC4D099-1BF0-4FF8-B63F-7C9119587D95}" destId="{CDF3BB6F-3759-4F15-8ABA-B7CEB45C708D}" srcOrd="0" destOrd="0" presId="urn:microsoft.com/office/officeart/2005/8/layout/equation2"/>
    <dgm:cxn modelId="{7EA6242B-9EF2-4401-875A-FE382CD30FE4}" type="presParOf" srcId="{AFC4D099-1BF0-4FF8-B63F-7C9119587D95}" destId="{973EC8FD-FCC5-4FEC-A917-4174DFDDED2A}" srcOrd="1" destOrd="0" presId="urn:microsoft.com/office/officeart/2005/8/layout/equation2"/>
    <dgm:cxn modelId="{C520F749-7243-42BD-9DE6-DD01E8C6B3BD}" type="presParOf" srcId="{AFC4D099-1BF0-4FF8-B63F-7C9119587D95}" destId="{E9DF810F-B2AD-423D-9000-3FCDC494E480}" srcOrd="2" destOrd="0" presId="urn:microsoft.com/office/officeart/2005/8/layout/equation2"/>
    <dgm:cxn modelId="{7B3AEA9E-34F0-4257-B2AD-830B166D8EE2}" type="presParOf" srcId="{AFC4D099-1BF0-4FF8-B63F-7C9119587D95}" destId="{98982291-FFF2-49AB-802A-C23A8D0DC5A6}" srcOrd="3" destOrd="0" presId="urn:microsoft.com/office/officeart/2005/8/layout/equation2"/>
    <dgm:cxn modelId="{246B99EB-B5D4-4070-9D67-7C3F3737FFE5}" type="presParOf" srcId="{AFC4D099-1BF0-4FF8-B63F-7C9119587D95}" destId="{08BE02DC-8756-47A7-9934-AE918DBC2FB1}" srcOrd="4" destOrd="0" presId="urn:microsoft.com/office/officeart/2005/8/layout/equation2"/>
    <dgm:cxn modelId="{B67350A8-73C3-4E67-8888-F46C20888365}" type="presParOf" srcId="{AA565F2E-E6B2-451E-BBC1-6768CCC93A7E}" destId="{76EEA52D-C2ED-4FEB-82C9-C145A48FB955}" srcOrd="1" destOrd="0" presId="urn:microsoft.com/office/officeart/2005/8/layout/equation2"/>
    <dgm:cxn modelId="{314CF582-B2E6-4BE3-A47A-3E5BF43AA9A3}" type="presParOf" srcId="{76EEA52D-C2ED-4FEB-82C9-C145A48FB955}" destId="{0760ABF2-8A4E-43F5-B516-B15D94E99EB2}" srcOrd="0" destOrd="0" presId="urn:microsoft.com/office/officeart/2005/8/layout/equation2"/>
    <dgm:cxn modelId="{DE39E076-39BC-46F9-BD55-DEB788D33C3B}" type="presParOf" srcId="{AA565F2E-E6B2-451E-BBC1-6768CCC93A7E}" destId="{D672A606-3035-4A0C-9572-4F345F9FD8D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475E1-30E5-4BC5-B187-B5C788910A37}">
      <dsp:nvSpPr>
        <dsp:cNvPr id="0" name=""/>
        <dsp:cNvSpPr/>
      </dsp:nvSpPr>
      <dsp:spPr>
        <a:xfrm rot="5400000">
          <a:off x="1222932" y="799989"/>
          <a:ext cx="696219" cy="7926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B84BB-70F6-4064-866C-BD8AA16671E0}">
      <dsp:nvSpPr>
        <dsp:cNvPr id="0" name=""/>
        <dsp:cNvSpPr/>
      </dsp:nvSpPr>
      <dsp:spPr>
        <a:xfrm>
          <a:off x="1038476" y="28216"/>
          <a:ext cx="1172023" cy="820378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猜想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&amp;</a:t>
          </a:r>
          <a:r>
            <a:rPr lang="zh-CN" altLang="en-US" sz="1700" kern="1200" dirty="0" smtClean="0"/>
            <a:t>假设</a:t>
          </a:r>
          <a:endParaRPr lang="en-US" altLang="zh-CN" sz="1700" kern="1200" dirty="0"/>
        </a:p>
      </dsp:txBody>
      <dsp:txXfrm>
        <a:off x="1078531" y="68271"/>
        <a:ext cx="1091913" cy="740268"/>
      </dsp:txXfrm>
    </dsp:sp>
    <dsp:sp modelId="{A64605C5-8906-4FFF-9DE2-A2FD9C8C9332}">
      <dsp:nvSpPr>
        <dsp:cNvPr id="0" name=""/>
        <dsp:cNvSpPr/>
      </dsp:nvSpPr>
      <dsp:spPr>
        <a:xfrm>
          <a:off x="2210500" y="106458"/>
          <a:ext cx="852418" cy="66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561EC-8526-44D9-B58D-030B8153BD7D}">
      <dsp:nvSpPr>
        <dsp:cNvPr id="0" name=""/>
        <dsp:cNvSpPr/>
      </dsp:nvSpPr>
      <dsp:spPr>
        <a:xfrm rot="5400000">
          <a:off x="2194664" y="1721545"/>
          <a:ext cx="696219" cy="7926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3833301"/>
            <a:satOff val="-21016"/>
            <a:lumOff val="22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7476CB-CE00-43F1-9F66-CBF268B2C429}">
      <dsp:nvSpPr>
        <dsp:cNvPr id="0" name=""/>
        <dsp:cNvSpPr/>
      </dsp:nvSpPr>
      <dsp:spPr>
        <a:xfrm>
          <a:off x="2010208" y="949772"/>
          <a:ext cx="1172023" cy="820378"/>
        </a:xfrm>
        <a:prstGeom prst="roundRect">
          <a:avLst>
            <a:gd name="adj" fmla="val 16670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实验探究</a:t>
          </a:r>
          <a:endParaRPr lang="en-US" altLang="zh-CN" sz="1700" kern="1200" dirty="0"/>
        </a:p>
      </dsp:txBody>
      <dsp:txXfrm>
        <a:off x="2050263" y="989827"/>
        <a:ext cx="1091913" cy="740268"/>
      </dsp:txXfrm>
    </dsp:sp>
    <dsp:sp modelId="{F760A6AA-D419-4EE1-BB0B-5D613CF241D7}">
      <dsp:nvSpPr>
        <dsp:cNvPr id="0" name=""/>
        <dsp:cNvSpPr/>
      </dsp:nvSpPr>
      <dsp:spPr>
        <a:xfrm>
          <a:off x="3182232" y="1028014"/>
          <a:ext cx="852418" cy="66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5A2FF3-4E49-4C1E-8EE6-1D2CDCA84729}">
      <dsp:nvSpPr>
        <dsp:cNvPr id="0" name=""/>
        <dsp:cNvSpPr/>
      </dsp:nvSpPr>
      <dsp:spPr>
        <a:xfrm rot="5400000">
          <a:off x="3166396" y="2643101"/>
          <a:ext cx="696219" cy="7926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7666601"/>
            <a:satOff val="-42031"/>
            <a:lumOff val="45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6D43C-311F-4B43-9C45-ACAF76130C87}">
      <dsp:nvSpPr>
        <dsp:cNvPr id="0" name=""/>
        <dsp:cNvSpPr/>
      </dsp:nvSpPr>
      <dsp:spPr>
        <a:xfrm>
          <a:off x="2981940" y="1871328"/>
          <a:ext cx="1172023" cy="820378"/>
        </a:xfrm>
        <a:prstGeom prst="roundRect">
          <a:avLst>
            <a:gd name="adj" fmla="val 1667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归纳总结</a:t>
          </a:r>
          <a:endParaRPr lang="en-US" altLang="zh-CN" sz="1700" kern="1200" dirty="0"/>
        </a:p>
      </dsp:txBody>
      <dsp:txXfrm>
        <a:off x="3021995" y="1911383"/>
        <a:ext cx="1091913" cy="740268"/>
      </dsp:txXfrm>
    </dsp:sp>
    <dsp:sp modelId="{969D4B19-0C22-4BD0-B2C3-DCF219F2F777}">
      <dsp:nvSpPr>
        <dsp:cNvPr id="0" name=""/>
        <dsp:cNvSpPr/>
      </dsp:nvSpPr>
      <dsp:spPr>
        <a:xfrm>
          <a:off x="4153964" y="1949570"/>
          <a:ext cx="852418" cy="66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A9545A-D6C5-4D1D-9F13-7E7593C58F6A}">
      <dsp:nvSpPr>
        <dsp:cNvPr id="0" name=""/>
        <dsp:cNvSpPr/>
      </dsp:nvSpPr>
      <dsp:spPr>
        <a:xfrm rot="5400000">
          <a:off x="4138128" y="3564657"/>
          <a:ext cx="696219" cy="7926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11499901"/>
            <a:satOff val="-63047"/>
            <a:lumOff val="68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C7C24-FB07-4680-91B0-9BC91A46D2E4}">
      <dsp:nvSpPr>
        <dsp:cNvPr id="0" name=""/>
        <dsp:cNvSpPr/>
      </dsp:nvSpPr>
      <dsp:spPr>
        <a:xfrm>
          <a:off x="3953672" y="2792883"/>
          <a:ext cx="1172023" cy="820378"/>
        </a:xfrm>
        <a:prstGeom prst="roundRect">
          <a:avLst>
            <a:gd name="adj" fmla="val 16670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构建理论</a:t>
          </a:r>
          <a:endParaRPr lang="en-US" altLang="zh-CN" sz="1700" kern="1200" dirty="0"/>
        </a:p>
      </dsp:txBody>
      <dsp:txXfrm>
        <a:off x="3993727" y="2832938"/>
        <a:ext cx="1091913" cy="740268"/>
      </dsp:txXfrm>
    </dsp:sp>
    <dsp:sp modelId="{5541807C-2FB0-4DE3-A2E6-0309FB387314}">
      <dsp:nvSpPr>
        <dsp:cNvPr id="0" name=""/>
        <dsp:cNvSpPr/>
      </dsp:nvSpPr>
      <dsp:spPr>
        <a:xfrm>
          <a:off x="5125696" y="2871125"/>
          <a:ext cx="852418" cy="66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B97FA-DD69-4BBB-B42E-764755DB310A}">
      <dsp:nvSpPr>
        <dsp:cNvPr id="0" name=""/>
        <dsp:cNvSpPr/>
      </dsp:nvSpPr>
      <dsp:spPr>
        <a:xfrm>
          <a:off x="4925404" y="3714439"/>
          <a:ext cx="1172023" cy="820378"/>
        </a:xfrm>
        <a:prstGeom prst="roundRect">
          <a:avLst>
            <a:gd name="adj" fmla="val 1667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实验检验</a:t>
          </a:r>
          <a:endParaRPr lang="en-US" altLang="zh-CN" sz="1700" kern="1200" dirty="0"/>
        </a:p>
      </dsp:txBody>
      <dsp:txXfrm>
        <a:off x="4965459" y="3754494"/>
        <a:ext cx="1091913" cy="7402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9E5FA-D499-446A-83FB-C97D6A3A534B}">
      <dsp:nvSpPr>
        <dsp:cNvPr id="0" name=""/>
        <dsp:cNvSpPr/>
      </dsp:nvSpPr>
      <dsp:spPr>
        <a:xfrm>
          <a:off x="1640801" y="1548935"/>
          <a:ext cx="1213743" cy="12137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能量损失</a:t>
          </a:r>
          <a:endParaRPr lang="en-US" altLang="zh-CN" sz="2400" kern="1200" dirty="0"/>
        </a:p>
      </dsp:txBody>
      <dsp:txXfrm>
        <a:off x="1818550" y="1726684"/>
        <a:ext cx="858245" cy="858245"/>
      </dsp:txXfrm>
    </dsp:sp>
    <dsp:sp modelId="{998767A5-C83A-4532-9C1F-18A7B83F1E96}">
      <dsp:nvSpPr>
        <dsp:cNvPr id="0" name=""/>
        <dsp:cNvSpPr/>
      </dsp:nvSpPr>
      <dsp:spPr>
        <a:xfrm rot="12900000">
          <a:off x="767025" y="1305801"/>
          <a:ext cx="1027449" cy="34591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A01EF-2D1D-4A1F-9603-D5D70697A11D}">
      <dsp:nvSpPr>
        <dsp:cNvPr id="0" name=""/>
        <dsp:cNvSpPr/>
      </dsp:nvSpPr>
      <dsp:spPr>
        <a:xfrm>
          <a:off x="283403" y="722877"/>
          <a:ext cx="1153056" cy="9224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滑动摩擦</a:t>
          </a:r>
          <a:endParaRPr lang="en-US" altLang="zh-CN" sz="2000" kern="1200" dirty="0"/>
        </a:p>
      </dsp:txBody>
      <dsp:txXfrm>
        <a:off x="310420" y="749894"/>
        <a:ext cx="1099022" cy="868410"/>
      </dsp:txXfrm>
    </dsp:sp>
    <dsp:sp modelId="{BBB5355E-1C05-4A63-AF91-A5CCB324DA62}">
      <dsp:nvSpPr>
        <dsp:cNvPr id="0" name=""/>
        <dsp:cNvSpPr/>
      </dsp:nvSpPr>
      <dsp:spPr>
        <a:xfrm rot="16200000">
          <a:off x="1733948" y="802453"/>
          <a:ext cx="1027449" cy="34591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2E7CB-032E-4578-BD3A-57BB79298381}">
      <dsp:nvSpPr>
        <dsp:cNvPr id="0" name=""/>
        <dsp:cNvSpPr/>
      </dsp:nvSpPr>
      <dsp:spPr>
        <a:xfrm>
          <a:off x="1671144" y="464"/>
          <a:ext cx="1153056" cy="922444"/>
        </a:xfrm>
        <a:prstGeom prst="roundRect">
          <a:avLst>
            <a:gd name="adj" fmla="val 1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滚动摩擦</a:t>
          </a:r>
          <a:endParaRPr lang="en-US" altLang="zh-CN" sz="2000" kern="1200" dirty="0"/>
        </a:p>
      </dsp:txBody>
      <dsp:txXfrm>
        <a:off x="1698161" y="27481"/>
        <a:ext cx="1099022" cy="868410"/>
      </dsp:txXfrm>
    </dsp:sp>
    <dsp:sp modelId="{28699194-DB48-43CC-B8CD-6B609F13899A}">
      <dsp:nvSpPr>
        <dsp:cNvPr id="0" name=""/>
        <dsp:cNvSpPr/>
      </dsp:nvSpPr>
      <dsp:spPr>
        <a:xfrm rot="19500000">
          <a:off x="2700871" y="1305801"/>
          <a:ext cx="1027449" cy="34591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4E650-A95E-45F8-8BB0-2617BB412670}">
      <dsp:nvSpPr>
        <dsp:cNvPr id="0" name=""/>
        <dsp:cNvSpPr/>
      </dsp:nvSpPr>
      <dsp:spPr>
        <a:xfrm>
          <a:off x="3058886" y="722877"/>
          <a:ext cx="1153056" cy="922444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碰撞</a:t>
          </a:r>
          <a:endParaRPr lang="en-US" altLang="zh-CN" sz="2000" kern="1200" dirty="0"/>
        </a:p>
      </dsp:txBody>
      <dsp:txXfrm>
        <a:off x="3085903" y="749894"/>
        <a:ext cx="1099022" cy="868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E26CD-72C2-4EB3-98A2-2AEF89C3546A}">
      <dsp:nvSpPr>
        <dsp:cNvPr id="0" name=""/>
        <dsp:cNvSpPr/>
      </dsp:nvSpPr>
      <dsp:spPr>
        <a:xfrm>
          <a:off x="3221546" y="28472"/>
          <a:ext cx="956829" cy="956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倾倒，倾角增大</a:t>
          </a:r>
          <a:endParaRPr lang="zh-CN" altLang="en-US" sz="1600" b="1" kern="1200" dirty="0"/>
        </a:p>
      </dsp:txBody>
      <dsp:txXfrm>
        <a:off x="3221546" y="28472"/>
        <a:ext cx="956829" cy="956829"/>
      </dsp:txXfrm>
    </dsp:sp>
    <dsp:sp modelId="{55462FCA-CACA-45F8-8B28-27CBF4DF20C1}">
      <dsp:nvSpPr>
        <dsp:cNvPr id="0" name=""/>
        <dsp:cNvSpPr/>
      </dsp:nvSpPr>
      <dsp:spPr>
        <a:xfrm>
          <a:off x="969175" y="604"/>
          <a:ext cx="3589395" cy="3589395"/>
        </a:xfrm>
        <a:prstGeom prst="circularArrow">
          <a:avLst>
            <a:gd name="adj1" fmla="val 5198"/>
            <a:gd name="adj2" fmla="val 335766"/>
            <a:gd name="adj3" fmla="val 21293842"/>
            <a:gd name="adj4" fmla="val 19765713"/>
            <a:gd name="adj5" fmla="val 606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6A85D-6B0D-4454-824C-E217D9304C57}">
      <dsp:nvSpPr>
        <dsp:cNvPr id="0" name=""/>
        <dsp:cNvSpPr/>
      </dsp:nvSpPr>
      <dsp:spPr>
        <a:xfrm>
          <a:off x="3800080" y="1809017"/>
          <a:ext cx="956829" cy="956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超过临界角</a:t>
          </a:r>
          <a:endParaRPr lang="zh-CN" altLang="en-US" sz="1600" b="1" kern="1200" dirty="0"/>
        </a:p>
      </dsp:txBody>
      <dsp:txXfrm>
        <a:off x="3800080" y="1809017"/>
        <a:ext cx="956829" cy="956829"/>
      </dsp:txXfrm>
    </dsp:sp>
    <dsp:sp modelId="{8808E7BD-5FBE-4398-BD83-E8329996992A}">
      <dsp:nvSpPr>
        <dsp:cNvPr id="0" name=""/>
        <dsp:cNvSpPr/>
      </dsp:nvSpPr>
      <dsp:spPr>
        <a:xfrm>
          <a:off x="969175" y="604"/>
          <a:ext cx="3589395" cy="3589395"/>
        </a:xfrm>
        <a:prstGeom prst="circularArrow">
          <a:avLst>
            <a:gd name="adj1" fmla="val 5198"/>
            <a:gd name="adj2" fmla="val 335766"/>
            <a:gd name="adj3" fmla="val 4015320"/>
            <a:gd name="adj4" fmla="val 2252861"/>
            <a:gd name="adj5" fmla="val 606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6ABC8-6F07-4AE2-B6B3-E31439509CD1}">
      <dsp:nvSpPr>
        <dsp:cNvPr id="0" name=""/>
        <dsp:cNvSpPr/>
      </dsp:nvSpPr>
      <dsp:spPr>
        <a:xfrm>
          <a:off x="2285458" y="2909454"/>
          <a:ext cx="956829" cy="956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微扰放大雪崩</a:t>
          </a:r>
          <a:endParaRPr lang="zh-CN" altLang="en-US" sz="1600" b="1" kern="1200" dirty="0"/>
        </a:p>
      </dsp:txBody>
      <dsp:txXfrm>
        <a:off x="2285458" y="2909454"/>
        <a:ext cx="956829" cy="956829"/>
      </dsp:txXfrm>
    </dsp:sp>
    <dsp:sp modelId="{4E2510A4-6E97-4D1D-9159-A87AC3084514}">
      <dsp:nvSpPr>
        <dsp:cNvPr id="0" name=""/>
        <dsp:cNvSpPr/>
      </dsp:nvSpPr>
      <dsp:spPr>
        <a:xfrm>
          <a:off x="969175" y="604"/>
          <a:ext cx="3589395" cy="3589395"/>
        </a:xfrm>
        <a:prstGeom prst="circularArrow">
          <a:avLst>
            <a:gd name="adj1" fmla="val 5198"/>
            <a:gd name="adj2" fmla="val 335766"/>
            <a:gd name="adj3" fmla="val 8211373"/>
            <a:gd name="adj4" fmla="val 6448914"/>
            <a:gd name="adj5" fmla="val 6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EFCFD-D0CD-4C1D-9D52-75649724423F}">
      <dsp:nvSpPr>
        <dsp:cNvPr id="0" name=""/>
        <dsp:cNvSpPr/>
      </dsp:nvSpPr>
      <dsp:spPr>
        <a:xfrm>
          <a:off x="770836" y="1809017"/>
          <a:ext cx="956829" cy="956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倾斜角减小</a:t>
          </a:r>
          <a:endParaRPr lang="zh-CN" altLang="en-US" sz="1600" b="1" kern="1200" dirty="0"/>
        </a:p>
      </dsp:txBody>
      <dsp:txXfrm>
        <a:off x="770836" y="1809017"/>
        <a:ext cx="956829" cy="956829"/>
      </dsp:txXfrm>
    </dsp:sp>
    <dsp:sp modelId="{BDAA0F49-09BC-42F5-A9B1-C27B9C83762A}">
      <dsp:nvSpPr>
        <dsp:cNvPr id="0" name=""/>
        <dsp:cNvSpPr/>
      </dsp:nvSpPr>
      <dsp:spPr>
        <a:xfrm>
          <a:off x="969175" y="604"/>
          <a:ext cx="3589395" cy="3589395"/>
        </a:xfrm>
        <a:prstGeom prst="circularArrow">
          <a:avLst>
            <a:gd name="adj1" fmla="val 5198"/>
            <a:gd name="adj2" fmla="val 335766"/>
            <a:gd name="adj3" fmla="val 12298521"/>
            <a:gd name="adj4" fmla="val 10770392"/>
            <a:gd name="adj5" fmla="val 6064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3F28A-566D-43CE-AAD8-21D5E4A8AC63}">
      <dsp:nvSpPr>
        <dsp:cNvPr id="0" name=""/>
        <dsp:cNvSpPr/>
      </dsp:nvSpPr>
      <dsp:spPr>
        <a:xfrm>
          <a:off x="1349370" y="28472"/>
          <a:ext cx="956829" cy="956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稳定状态</a:t>
          </a:r>
          <a:endParaRPr lang="zh-CN" altLang="en-US" sz="1600" b="1" kern="1200" dirty="0"/>
        </a:p>
      </dsp:txBody>
      <dsp:txXfrm>
        <a:off x="1349370" y="28472"/>
        <a:ext cx="956829" cy="956829"/>
      </dsp:txXfrm>
    </dsp:sp>
    <dsp:sp modelId="{B7462979-BADB-4597-B90D-45D064FE7590}">
      <dsp:nvSpPr>
        <dsp:cNvPr id="0" name=""/>
        <dsp:cNvSpPr/>
      </dsp:nvSpPr>
      <dsp:spPr>
        <a:xfrm>
          <a:off x="969175" y="604"/>
          <a:ext cx="3589395" cy="3589395"/>
        </a:xfrm>
        <a:prstGeom prst="circularArrow">
          <a:avLst>
            <a:gd name="adj1" fmla="val 5198"/>
            <a:gd name="adj2" fmla="val 335766"/>
            <a:gd name="adj3" fmla="val 16866307"/>
            <a:gd name="adj4" fmla="val 15197928"/>
            <a:gd name="adj5" fmla="val 6064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3BB6F-3759-4F15-8ABA-B7CEB45C708D}">
      <dsp:nvSpPr>
        <dsp:cNvPr id="0" name=""/>
        <dsp:cNvSpPr/>
      </dsp:nvSpPr>
      <dsp:spPr>
        <a:xfrm>
          <a:off x="2412" y="258749"/>
          <a:ext cx="856532" cy="85653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扩散</a:t>
          </a:r>
          <a:endParaRPr lang="en-US" altLang="zh-CN" sz="2100" kern="1200" dirty="0"/>
        </a:p>
      </dsp:txBody>
      <dsp:txXfrm>
        <a:off x="127848" y="384185"/>
        <a:ext cx="605660" cy="605660"/>
      </dsp:txXfrm>
    </dsp:sp>
    <dsp:sp modelId="{E9DF810F-B2AD-423D-9000-3FCDC494E480}">
      <dsp:nvSpPr>
        <dsp:cNvPr id="0" name=""/>
        <dsp:cNvSpPr/>
      </dsp:nvSpPr>
      <dsp:spPr>
        <a:xfrm>
          <a:off x="182284" y="1184831"/>
          <a:ext cx="496788" cy="496788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800" kern="1200"/>
        </a:p>
      </dsp:txBody>
      <dsp:txXfrm>
        <a:off x="248133" y="1374803"/>
        <a:ext cx="365090" cy="116844"/>
      </dsp:txXfrm>
    </dsp:sp>
    <dsp:sp modelId="{08BE02DC-8756-47A7-9934-AE918DBC2FB1}">
      <dsp:nvSpPr>
        <dsp:cNvPr id="0" name=""/>
        <dsp:cNvSpPr/>
      </dsp:nvSpPr>
      <dsp:spPr>
        <a:xfrm>
          <a:off x="2412" y="1751170"/>
          <a:ext cx="856532" cy="85653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消耗</a:t>
          </a:r>
          <a:endParaRPr lang="en-US" altLang="zh-CN" sz="2100" kern="1200" dirty="0"/>
        </a:p>
      </dsp:txBody>
      <dsp:txXfrm>
        <a:off x="127848" y="1876606"/>
        <a:ext cx="605660" cy="605660"/>
      </dsp:txXfrm>
    </dsp:sp>
    <dsp:sp modelId="{76EEA52D-C2ED-4FEB-82C9-C145A48FB955}">
      <dsp:nvSpPr>
        <dsp:cNvPr id="0" name=""/>
        <dsp:cNvSpPr/>
      </dsp:nvSpPr>
      <dsp:spPr>
        <a:xfrm>
          <a:off x="987424" y="1273911"/>
          <a:ext cx="272377" cy="31862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400" kern="1200"/>
        </a:p>
      </dsp:txBody>
      <dsp:txXfrm>
        <a:off x="987424" y="1337637"/>
        <a:ext cx="190664" cy="191177"/>
      </dsp:txXfrm>
    </dsp:sp>
    <dsp:sp modelId="{D672A606-3035-4A0C-9572-4F345F9FD8D6}">
      <dsp:nvSpPr>
        <dsp:cNvPr id="0" name=""/>
        <dsp:cNvSpPr/>
      </dsp:nvSpPr>
      <dsp:spPr>
        <a:xfrm>
          <a:off x="1372864" y="576693"/>
          <a:ext cx="1713064" cy="171306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6500" b="1" kern="1200"/>
        </a:p>
      </dsp:txBody>
      <dsp:txXfrm>
        <a:off x="1623736" y="827565"/>
        <a:ext cx="1211320" cy="1211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 smtClean="0"/>
              <a:t>CUPT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350DE-EADB-416C-B340-15E8605781B7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8CAE2-6886-4928-B567-BDF8C57952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09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smtClean="0"/>
              <a:t>重庆大学物理学院创新拔尖人才培养计划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95EB3-2E84-46CD-9BCD-6158257CA121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6538F-D25E-4127-9EE0-A0A58A49FB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17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6538F-D25E-4127-9EE0-A0A58A49FB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53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6538F-D25E-4127-9EE0-A0A58A49FB3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03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664A-1C65-490C-94C7-D98D2CF1C6DB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1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051922" cy="87232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B218-4A70-41E1-9424-484947173B5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04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32D8-6BD0-4DF1-81F8-017090AA74CA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4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1DC-628D-4B63-8231-CDD1FC1EBD6B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0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dirty="0" smtClean="0"/>
              <a:t>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E570-313C-44A4-9AF8-7D5A763D487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2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C170-C95B-4F57-93CD-BD77C5CC8370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9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altLang="zh-CN" dirty="0" smtClean="0"/>
              <a:t>Variable Clarification </a:t>
            </a:r>
            <a:r>
              <a:rPr lang="zh-CN" altLang="en-US" dirty="0" smtClean="0"/>
              <a:t>变量探究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dirty="0" smtClean="0"/>
              <a:t>Method </a:t>
            </a:r>
            <a:r>
              <a:rPr lang="zh-CN" altLang="en-US" dirty="0" smtClean="0"/>
              <a:t>实验方法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dirty="0" smtClean="0"/>
              <a:t>Findings </a:t>
            </a:r>
            <a:r>
              <a:rPr lang="zh-CN" altLang="en-US" dirty="0" smtClean="0"/>
              <a:t>实验结论</a:t>
            </a:r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5B7E1-7432-4464-8F06-18982129A9E9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21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dirty="0" smtClean="0"/>
              <a:t>First level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dirty="0" smtClean="0"/>
              <a:t>First level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5B7E1-7432-4464-8F06-18982129A9E9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4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14D-618C-4AAC-9684-02CF3AED02F0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48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3CC5-9CE5-4444-8866-B28D246DA056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2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8822-6E87-463D-92DF-9D2FBBCC024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318A-043F-4A03-AC97-D6F80E2B22D0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0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93341"/>
            <a:ext cx="10515600" cy="488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2B47B-169B-4DD4-9636-F2038B41750B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Problem No.7 Conical Piles</a:t>
            </a:r>
            <a:endParaRPr lang="zh-CN" altLang="en-US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48800" y="64851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E2CFC-7F60-4F6C-8CCA-779BE906C84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73" y="5231027"/>
            <a:ext cx="1438744" cy="14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2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80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49" r:id="rId11"/>
    <p:sldLayoutId id="2147483653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us_textile" TargetMode="Externa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diagramData" Target="../diagrams/data4.xml"/><Relationship Id="rId21" Type="http://schemas.openxmlformats.org/officeDocument/2006/relationships/image" Target="../media/image25.png"/><Relationship Id="rId25" Type="http://schemas.openxmlformats.org/officeDocument/2006/relationships/image" Target="../media/image29.png"/><Relationship Id="rId29" Type="http://schemas.openxmlformats.org/officeDocument/2006/relationships/diagramColors" Target="../diagrams/colors4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32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diagramQuickStyle" Target="../diagrams/quickStyle4.xml"/><Relationship Id="rId31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diagramLayout" Target="../diagrams/layout4.xml"/><Relationship Id="rId30" Type="http://schemas.microsoft.com/office/2007/relationships/diagramDrawing" Target="../diagrams/drawin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microsoft.com/office/2007/relationships/media" Target="../media/media4.mp4"/><Relationship Id="rId7" Type="http://schemas.openxmlformats.org/officeDocument/2006/relationships/image" Target="../media/image3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hyperlink" Target="https://github.com/Neuromancer43/Sandpile" TargetMode="External"/><Relationship Id="rId3" Type="http://schemas.openxmlformats.org/officeDocument/2006/relationships/image" Target="../media/image52.png"/><Relationship Id="rId7" Type="http://schemas.openxmlformats.org/officeDocument/2006/relationships/hyperlink" Target="https://github.com/Neuromancer43/Physics/blob/master/automata.py" TargetMode="External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4.png"/><Relationship Id="rId10" Type="http://schemas.openxmlformats.org/officeDocument/2006/relationships/hyperlink" Target="https://github.com/Neuromancer43/Physics/blob/master/simulation.py" TargetMode="External"/><Relationship Id="rId4" Type="http://schemas.openxmlformats.org/officeDocument/2006/relationships/image" Target="../media/image53.png"/><Relationship Id="rId9" Type="http://schemas.openxmlformats.org/officeDocument/2006/relationships/image" Target="../media/image5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11" Type="http://schemas.openxmlformats.org/officeDocument/2006/relationships/image" Target="../media/image59.png"/><Relationship Id="rId5" Type="http://schemas.openxmlformats.org/officeDocument/2006/relationships/image" Target="../media/image35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ational_Standard_Book_Number" TargetMode="External"/><Relationship Id="rId2" Type="http://schemas.openxmlformats.org/officeDocument/2006/relationships/hyperlink" Target="https://en.wikipedia.org/wiki/World_Scientifi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pecial:BookSources/9789812381835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yade/trun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3431771" y="4599709"/>
            <a:ext cx="5132614" cy="992577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重庆大学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张渝宁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471055"/>
            <a:ext cx="10515600" cy="3817916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b="1" dirty="0">
                <a:ea typeface="Microsoft JhengHei" panose="020B0604030504040204" pitchFamily="34" charset="-120"/>
              </a:rPr>
              <a:t>Conical Piles </a:t>
            </a:r>
            <a:r>
              <a:rPr lang="en-US" altLang="zh-CN" sz="4800" dirty="0" smtClean="0">
                <a:ea typeface="Microsoft JhengHei" panose="020B0604030504040204" pitchFamily="34" charset="-120"/>
              </a:rPr>
              <a:t/>
            </a:r>
            <a:br>
              <a:rPr lang="en-US" altLang="zh-CN" sz="4800" dirty="0" smtClean="0">
                <a:ea typeface="Microsoft JhengHei" panose="020B0604030504040204" pitchFamily="34" charset="-120"/>
              </a:rPr>
            </a:br>
            <a:r>
              <a:rPr lang="en-US" altLang="zh-CN" sz="2800" dirty="0" smtClean="0">
                <a:solidFill>
                  <a:schemeClr val="bg1">
                    <a:lumMod val="75000"/>
                  </a:schemeClr>
                </a:solidFill>
                <a:ea typeface="Microsoft JhengHei" panose="020B0604030504040204" pitchFamily="34" charset="-120"/>
              </a:rPr>
              <a:t>A glance at granular matters</a:t>
            </a:r>
            <a:r>
              <a:rPr lang="en-US" altLang="zh-CN" sz="2800" dirty="0">
                <a:ea typeface="Microsoft JhengHei" panose="020B0604030504040204" pitchFamily="34" charset="-120"/>
              </a:rPr>
              <a:t/>
            </a:r>
            <a:br>
              <a:rPr lang="en-US" altLang="zh-CN" sz="2800" dirty="0">
                <a:ea typeface="Microsoft JhengHei" panose="020B0604030504040204" pitchFamily="34" charset="-120"/>
              </a:rPr>
            </a:br>
            <a:r>
              <a:rPr lang="en-US" altLang="zh-CN" sz="2800" dirty="0">
                <a:ea typeface="Microsoft JhengHei" panose="020B0604030504040204" pitchFamily="34" charset="-120"/>
              </a:rPr>
              <a:t/>
            </a:r>
            <a:br>
              <a:rPr lang="en-US" altLang="zh-CN" sz="2800" dirty="0">
                <a:ea typeface="Microsoft JhengHei" panose="020B0604030504040204" pitchFamily="34" charset="-120"/>
              </a:rPr>
            </a:br>
            <a:r>
              <a:rPr lang="en-US" altLang="zh-CN" sz="2800" dirty="0" smtClean="0">
                <a:ea typeface="Microsoft JhengHei" panose="020B0604030504040204" pitchFamily="34" charset="-120"/>
              </a:rPr>
              <a:t/>
            </a:r>
            <a:br>
              <a:rPr lang="en-US" altLang="zh-CN" sz="2800" dirty="0" smtClean="0">
                <a:ea typeface="Microsoft JhengHei" panose="020B0604030504040204" pitchFamily="34" charset="-120"/>
              </a:rPr>
            </a:br>
            <a:r>
              <a:rPr lang="zh-CN" altLang="en-US" sz="4000" b="1" dirty="0" smtClean="0">
                <a:latin typeface="+mj-ea"/>
              </a:rPr>
              <a:t>锥形堆</a:t>
            </a:r>
            <a:r>
              <a:rPr lang="en-US" altLang="zh-CN" sz="2800" dirty="0" smtClean="0">
                <a:latin typeface="+mj-ea"/>
              </a:rPr>
              <a:t/>
            </a:r>
            <a:br>
              <a:rPr lang="en-US" altLang="zh-CN" sz="2800" dirty="0" smtClean="0">
                <a:latin typeface="+mj-ea"/>
              </a:rPr>
            </a:br>
            <a:r>
              <a:rPr lang="zh-CN" altLang="en-US" sz="2800" dirty="0" smtClean="0">
                <a:latin typeface="+mj-ea"/>
              </a:rPr>
              <a:t>颗粒物质堆积形成与静止角参数的分析</a:t>
            </a:r>
            <a:endParaRPr lang="zh-CN" altLang="en-US" sz="4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4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Exploration </a:t>
            </a:r>
            <a:r>
              <a:rPr lang="zh-CN" altLang="en-US" dirty="0"/>
              <a:t>实验探究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摩擦系数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E570-313C-44A4-9AF8-7D5A763D487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0008" y="3406687"/>
            <a:ext cx="2146770" cy="26995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1763" y="1908281"/>
            <a:ext cx="44191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将颗粒用胶固着在纸面上，模</a:t>
            </a:r>
            <a:r>
              <a:rPr lang="zh-CN" altLang="en-US" sz="1600" b="1" dirty="0"/>
              <a:t>拟颗粒形成的倾斜面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将斜面置于</a:t>
            </a:r>
            <a:r>
              <a:rPr lang="zh-CN" altLang="en-US" sz="1600" b="1" dirty="0"/>
              <a:t>大</a:t>
            </a:r>
            <a:r>
              <a:rPr lang="zh-CN" altLang="en-US" sz="1600" b="1" dirty="0" smtClean="0"/>
              <a:t>于颗粒静止角的角度</a:t>
            </a:r>
            <a:r>
              <a:rPr lang="zh-CN" altLang="en-US" sz="1600" dirty="0" smtClean="0"/>
              <a:t>，并在底面放置同样平面。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多</a:t>
            </a:r>
            <a:r>
              <a:rPr lang="zh-CN" altLang="en-US" sz="1600" dirty="0"/>
              <a:t>次实验，统</a:t>
            </a:r>
            <a:r>
              <a:rPr lang="zh-CN" altLang="en-US" sz="1600" dirty="0" smtClean="0"/>
              <a:t>计颗粒滚</a:t>
            </a:r>
            <a:r>
              <a:rPr lang="zh-CN" altLang="en-US" sz="1600" b="1" dirty="0" smtClean="0"/>
              <a:t>落后滑动距离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计算不同角度</a:t>
            </a:r>
            <a:r>
              <a:rPr lang="zh-CN" altLang="en-US" sz="1600" dirty="0" smtClean="0"/>
              <a:t>下距离</a:t>
            </a:r>
            <a:r>
              <a:rPr lang="zh-CN" altLang="en-US" sz="1600" b="1" dirty="0" smtClean="0"/>
              <a:t>损失对应的摩擦系数</a:t>
            </a:r>
            <a:r>
              <a:rPr lang="zh-CN" altLang="en-US" sz="1600" dirty="0" smtClean="0"/>
              <a:t>，作为对能量损耗的表征。</a:t>
            </a:r>
            <a:endParaRPr lang="zh-CN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242730" y="1441947"/>
            <a:ext cx="372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Method </a:t>
            </a:r>
            <a:r>
              <a:rPr lang="zh-CN" altLang="en-US" sz="2400" b="1" dirty="0" smtClean="0"/>
              <a:t>测量方法：</a:t>
            </a:r>
            <a:endParaRPr lang="zh-CN" altLang="en-US" sz="2400" b="1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69661756"/>
              </p:ext>
            </p:extLst>
          </p:nvPr>
        </p:nvGraphicFramePr>
        <p:xfrm>
          <a:off x="7810910" y="2407919"/>
          <a:ext cx="4495346" cy="276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463422" y="5647224"/>
            <a:ext cx="561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*此处的摩擦并非单独动摩擦或静摩擦，而是统一的能量损失表征。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24" y="1534480"/>
            <a:ext cx="2643268" cy="19824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81400" y="3999506"/>
            <a:ext cx="304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26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Exploration </a:t>
            </a:r>
            <a:r>
              <a:rPr lang="zh-CN" altLang="en-US" dirty="0" smtClean="0"/>
              <a:t>实验探究</a:t>
            </a:r>
            <a:r>
              <a:rPr lang="en-US" altLang="zh-CN" dirty="0" smtClean="0"/>
              <a:t>-</a:t>
            </a:r>
            <a:r>
              <a:rPr lang="zh-CN" altLang="en-US" dirty="0" smtClean="0"/>
              <a:t>雪崩机制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447" y="3765649"/>
            <a:ext cx="3659871" cy="239310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b="1" dirty="0" smtClean="0"/>
              <a:t>颗粒雪崩角度的测量</a:t>
            </a:r>
            <a:endParaRPr lang="en-US" altLang="zh-CN" sz="1800" b="1" dirty="0" smtClean="0"/>
          </a:p>
          <a:p>
            <a:pPr>
              <a:lnSpc>
                <a:spcPct val="100000"/>
              </a:lnSpc>
            </a:pPr>
            <a:r>
              <a:rPr lang="zh-CN" altLang="en-US" sz="1600" dirty="0" smtClean="0"/>
              <a:t>将颗粒用胶固着在纸面上，模拟颗粒形成的倾斜面。</a:t>
            </a:r>
            <a:endParaRPr lang="en-US" altLang="zh-CN" sz="1600" dirty="0" smtClean="0"/>
          </a:p>
          <a:p>
            <a:pPr>
              <a:lnSpc>
                <a:spcPct val="100000"/>
              </a:lnSpc>
            </a:pPr>
            <a:r>
              <a:rPr lang="zh-CN" altLang="en-US" sz="1600" dirty="0" smtClean="0"/>
              <a:t>将颗粒在相应面上</a:t>
            </a:r>
            <a:r>
              <a:rPr lang="zh-CN" altLang="en-US" sz="1600" dirty="0" smtClean="0">
                <a:solidFill>
                  <a:srgbClr val="FF0000"/>
                </a:solidFill>
              </a:rPr>
              <a:t>均匀覆盖。</a:t>
            </a:r>
            <a:endParaRPr lang="en-US" altLang="zh-CN" sz="1600" dirty="0" smtClean="0"/>
          </a:p>
          <a:p>
            <a:pPr>
              <a:lnSpc>
                <a:spcPct val="100000"/>
              </a:lnSpc>
            </a:pPr>
            <a:r>
              <a:rPr lang="zh-CN" altLang="en-US" sz="1600" dirty="0" smtClean="0"/>
              <a:t>之后提升倾斜角度，并加以</a:t>
            </a:r>
            <a:r>
              <a:rPr lang="zh-CN" altLang="en-US" sz="1600" dirty="0" smtClean="0">
                <a:solidFill>
                  <a:srgbClr val="FF0000"/>
                </a:solidFill>
              </a:rPr>
              <a:t>轻微振动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00000"/>
              </a:lnSpc>
            </a:pPr>
            <a:r>
              <a:rPr lang="zh-CN" altLang="en-US" sz="1600" dirty="0" smtClean="0"/>
              <a:t>观察测量颗粒</a:t>
            </a:r>
            <a:r>
              <a:rPr lang="zh-CN" altLang="en-US" sz="1600" dirty="0" smtClean="0">
                <a:solidFill>
                  <a:srgbClr val="FF0000"/>
                </a:solidFill>
              </a:rPr>
              <a:t>雪崩</a:t>
            </a:r>
            <a:r>
              <a:rPr lang="zh-CN" altLang="en-US" sz="1600" dirty="0" smtClean="0"/>
              <a:t>时的角度。</a:t>
            </a:r>
            <a:endParaRPr lang="en-US" altLang="zh-CN" sz="1600" dirty="0" smtClean="0"/>
          </a:p>
          <a:p>
            <a:endParaRPr lang="en-US" altLang="zh-CN" sz="1800" dirty="0" smtClean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C5F-C11E-4A4C-B2E0-3B06847E69E1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7644" y="1502265"/>
            <a:ext cx="422685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雪</a:t>
            </a:r>
            <a:r>
              <a:rPr lang="zh-CN" altLang="en-US" sz="2000" b="1" dirty="0" smtClean="0"/>
              <a:t>崩（</a:t>
            </a:r>
            <a:r>
              <a:rPr lang="en-US" altLang="zh-CN" sz="2000" b="1" dirty="0"/>
              <a:t>Avalanche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斜面达到</a:t>
            </a:r>
            <a:r>
              <a:rPr lang="zh-CN" altLang="en-US" sz="1600" dirty="0">
                <a:solidFill>
                  <a:srgbClr val="FF0000"/>
                </a:solidFill>
              </a:rPr>
              <a:t>一定倾斜角度</a:t>
            </a:r>
            <a:r>
              <a:rPr lang="zh-CN" altLang="en-US" sz="1600" dirty="0"/>
              <a:t>时，颗粒开始大规模滚落。</a:t>
            </a:r>
            <a:endParaRPr lang="en-US" altLang="zh-CN" sz="16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由堆体自身粒子或者外界的的</a:t>
            </a:r>
            <a:r>
              <a:rPr lang="zh-CN" altLang="en-US" sz="1600" dirty="0">
                <a:solidFill>
                  <a:srgbClr val="FF0000"/>
                </a:solidFill>
              </a:rPr>
              <a:t>微小扰动</a:t>
            </a:r>
            <a:r>
              <a:rPr lang="zh-CN" altLang="en-US" sz="1600" dirty="0"/>
              <a:t>引起。</a:t>
            </a:r>
            <a:endParaRPr lang="en-US" altLang="zh-CN" sz="16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系统中微扰被放大</a:t>
            </a:r>
            <a:r>
              <a:rPr lang="en-US" altLang="zh-CN" sz="1600" dirty="0" smtClean="0">
                <a:solidFill>
                  <a:srgbClr val="FF0000"/>
                </a:solidFill>
              </a:rPr>
              <a:t>-</a:t>
            </a:r>
            <a:r>
              <a:rPr lang="zh-CN" altLang="en-US" sz="1600" dirty="0" smtClean="0">
                <a:solidFill>
                  <a:srgbClr val="FF0000"/>
                </a:solidFill>
              </a:rPr>
              <a:t>级</a:t>
            </a:r>
            <a:r>
              <a:rPr lang="zh-CN" altLang="en-US" sz="1600" dirty="0">
                <a:solidFill>
                  <a:srgbClr val="FF0000"/>
                </a:solidFill>
              </a:rPr>
              <a:t>联效应</a:t>
            </a:r>
            <a:r>
              <a:rPr lang="en-US" altLang="zh-CN" sz="1600" dirty="0">
                <a:solidFill>
                  <a:srgbClr val="FF0000"/>
                </a:solidFill>
              </a:rPr>
              <a:t>(Cascade)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11</a:t>
            </a:fld>
            <a:endParaRPr lang="zh-CN" altLang="en-US"/>
          </a:p>
        </p:txBody>
      </p:sp>
      <p:graphicFrame>
        <p:nvGraphicFramePr>
          <p:cNvPr id="10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3897323"/>
              </p:ext>
            </p:extLst>
          </p:nvPr>
        </p:nvGraphicFramePr>
        <p:xfrm>
          <a:off x="5276112" y="1325488"/>
          <a:ext cx="5544288" cy="273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244098"/>
              </p:ext>
            </p:extLst>
          </p:nvPr>
        </p:nvGraphicFramePr>
        <p:xfrm>
          <a:off x="8048256" y="3994511"/>
          <a:ext cx="23318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850">
                  <a:extLst>
                    <a:ext uri="{9D8B030D-6E8A-4147-A177-3AD203B41FA5}">
                      <a16:colId xmlns:a16="http://schemas.microsoft.com/office/drawing/2014/main" val="1381303777"/>
                    </a:ext>
                  </a:extLst>
                </a:gridCol>
                <a:gridCol w="1377978">
                  <a:extLst>
                    <a:ext uri="{9D8B030D-6E8A-4147-A177-3AD203B41FA5}">
                      <a16:colId xmlns:a16="http://schemas.microsoft.com/office/drawing/2014/main" val="2166522639"/>
                    </a:ext>
                  </a:extLst>
                </a:gridCol>
              </a:tblGrid>
              <a:tr h="234608">
                <a:tc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latin typeface="+mj-lt"/>
                        </a:rPr>
                        <a:t>颗粒材料</a:t>
                      </a:r>
                      <a:endParaRPr lang="zh-CN" altLang="en-US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latin typeface="+mj-lt"/>
                        </a:rPr>
                        <a:t>雪崩角度</a:t>
                      </a:r>
                      <a:r>
                        <a:rPr lang="en-US" altLang="zh-CN" sz="1400" b="1" dirty="0" smtClean="0">
                          <a:latin typeface="+mj-lt"/>
                        </a:rPr>
                        <a:t>[</a:t>
                      </a:r>
                      <a:r>
                        <a:rPr lang="en-US" altLang="zh-CN" sz="1400" b="1" dirty="0" err="1" smtClean="0">
                          <a:latin typeface="+mj-lt"/>
                        </a:rPr>
                        <a:t>deg</a:t>
                      </a:r>
                      <a:r>
                        <a:rPr lang="en-US" altLang="zh-CN" sz="1400" b="1" dirty="0" smtClean="0">
                          <a:latin typeface="+mj-lt"/>
                        </a:rPr>
                        <a:t>]</a:t>
                      </a:r>
                      <a:endParaRPr lang="zh-CN" altLang="en-US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468014"/>
                  </a:ext>
                </a:extLst>
              </a:tr>
              <a:tr h="234608"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j-lt"/>
                        </a:rPr>
                        <a:t>大米</a:t>
                      </a:r>
                      <a:endParaRPr lang="zh-CN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latin typeface="+mj-lt"/>
                        </a:rPr>
                        <a:t>32-33</a:t>
                      </a:r>
                      <a:endParaRPr lang="zh-CN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838695"/>
                  </a:ext>
                </a:extLst>
              </a:tr>
              <a:tr h="234608"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j-lt"/>
                        </a:rPr>
                        <a:t>小米</a:t>
                      </a:r>
                      <a:endParaRPr lang="zh-CN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latin typeface="+mj-lt"/>
                        </a:rPr>
                        <a:t>35</a:t>
                      </a:r>
                      <a:endParaRPr lang="zh-CN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697861"/>
                  </a:ext>
                </a:extLst>
              </a:tr>
              <a:tr h="234608"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j-lt"/>
                        </a:rPr>
                        <a:t>黄豆</a:t>
                      </a:r>
                      <a:endParaRPr lang="zh-CN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latin typeface="+mj-lt"/>
                        </a:rPr>
                        <a:t>25-26</a:t>
                      </a:r>
                      <a:endParaRPr lang="zh-CN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04893"/>
                  </a:ext>
                </a:extLst>
              </a:tr>
              <a:tr h="234608"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latin typeface="+mj-lt"/>
                        </a:rPr>
                        <a:t>绿豆</a:t>
                      </a:r>
                      <a:endParaRPr lang="zh-CN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latin typeface="+mj-lt"/>
                        </a:rPr>
                        <a:t>29</a:t>
                      </a:r>
                      <a:endParaRPr lang="zh-CN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418676"/>
                  </a:ext>
                </a:extLst>
              </a:tr>
            </a:tbl>
          </a:graphicData>
        </a:graphic>
      </p:graphicFrame>
      <p:pic>
        <p:nvPicPr>
          <p:cNvPr id="4" name="avalanch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609" r="1302"/>
          <a:stretch>
            <a:fillRect/>
          </a:stretch>
        </p:blipFill>
        <p:spPr>
          <a:xfrm>
            <a:off x="400163" y="3557292"/>
            <a:ext cx="3840480" cy="23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5400" y="423959"/>
            <a:ext cx="10893566" cy="954687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Experiment Exploration </a:t>
            </a:r>
            <a:r>
              <a:rPr lang="zh-CN" altLang="en-US" sz="4400" dirty="0"/>
              <a:t>实验探究</a:t>
            </a:r>
            <a:r>
              <a:rPr lang="en-US" altLang="zh-CN" sz="4400" dirty="0"/>
              <a:t>-</a:t>
            </a:r>
            <a:r>
              <a:rPr lang="zh-CN" altLang="en-US" sz="4400" dirty="0"/>
              <a:t>雪崩机制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77AC9-C25F-4636-A957-F966B5B1D713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5182510"/>
            <a:ext cx="414420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</a:rPr>
              <a:t>雪崩角度与静止角非常接近。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在</a:t>
            </a:r>
            <a:r>
              <a:rPr lang="zh-CN" altLang="en-US" sz="1600" dirty="0" smtClean="0">
                <a:solidFill>
                  <a:srgbClr val="FF0000"/>
                </a:solidFill>
              </a:rPr>
              <a:t>轻微振动</a:t>
            </a:r>
            <a:r>
              <a:rPr lang="zh-CN" altLang="en-US" sz="1600" dirty="0" smtClean="0"/>
              <a:t>下，粒子</a:t>
            </a:r>
            <a:r>
              <a:rPr lang="zh-CN" altLang="en-US" sz="1600" dirty="0"/>
              <a:t>雪崩角度分布</a:t>
            </a:r>
            <a:r>
              <a:rPr lang="zh-CN" altLang="en-US" sz="1600" dirty="0">
                <a:solidFill>
                  <a:srgbClr val="FF0000"/>
                </a:solidFill>
              </a:rPr>
              <a:t>极其集中</a:t>
            </a:r>
            <a:r>
              <a:rPr lang="en-US" altLang="zh-CN" sz="1600" dirty="0">
                <a:solidFill>
                  <a:srgbClr val="FF0000"/>
                </a:solidFill>
              </a:rPr>
              <a:t>-</a:t>
            </a:r>
            <a:r>
              <a:rPr lang="zh-CN" altLang="en-US" sz="1600" dirty="0">
                <a:solidFill>
                  <a:srgbClr val="FF0000"/>
                </a:solidFill>
              </a:rPr>
              <a:t>阈值临界性（</a:t>
            </a:r>
            <a:r>
              <a:rPr lang="en-US" altLang="zh-CN" sz="1600" dirty="0">
                <a:solidFill>
                  <a:srgbClr val="FF0000"/>
                </a:solidFill>
              </a:rPr>
              <a:t>Threshold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12</a:t>
            </a:fld>
            <a:endParaRPr lang="zh-CN" altLang="en-US"/>
          </a:p>
        </p:txBody>
      </p:sp>
      <p:graphicFrame>
        <p:nvGraphicFramePr>
          <p:cNvPr id="13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802018"/>
              </p:ext>
            </p:extLst>
          </p:nvPr>
        </p:nvGraphicFramePr>
        <p:xfrm>
          <a:off x="677390" y="1823647"/>
          <a:ext cx="5126732" cy="3033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5710516" y="1573907"/>
            <a:ext cx="5527746" cy="3868084"/>
            <a:chOff x="6096000" y="1651647"/>
            <a:chExt cx="5866460" cy="4105102"/>
          </a:xfrm>
        </p:grpSpPr>
        <p:graphicFrame>
          <p:nvGraphicFramePr>
            <p:cNvPr id="16" name="图示 11"/>
            <p:cNvGraphicFramePr/>
            <p:nvPr>
              <p:extLst>
                <p:ext uri="{D42A27DB-BD31-4B8C-83A1-F6EECF244321}">
                  <p14:modId xmlns:p14="http://schemas.microsoft.com/office/powerpoint/2010/main" val="842651207"/>
                </p:ext>
              </p:extLst>
            </p:nvPr>
          </p:nvGraphicFramePr>
          <p:xfrm>
            <a:off x="6096000" y="1651647"/>
            <a:ext cx="5866460" cy="41051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7" name="文本框 2"/>
            <p:cNvSpPr txBox="1"/>
            <p:nvPr/>
          </p:nvSpPr>
          <p:spPr>
            <a:xfrm>
              <a:off x="8221825" y="3302643"/>
              <a:ext cx="1959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u="sng" dirty="0" smtClean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负反馈稳态</a:t>
              </a:r>
              <a:endParaRPr lang="zh-CN" altLang="en-US" sz="2400" b="1" u="sng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710516" y="5378789"/>
            <a:ext cx="47996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颗粒物质开始第一次雪崩之后会不断发生规模不等的崩塌</a:t>
            </a:r>
            <a:r>
              <a:rPr lang="en-US" altLang="zh-CN" sz="1600" dirty="0"/>
              <a:t>-</a:t>
            </a:r>
            <a:r>
              <a:rPr lang="zh-CN" altLang="en-US" sz="1600" dirty="0">
                <a:solidFill>
                  <a:srgbClr val="FF0000"/>
                </a:solidFill>
              </a:rPr>
              <a:t>不稳定平衡（</a:t>
            </a:r>
            <a:r>
              <a:rPr lang="en-US" altLang="zh-CN" sz="1600" dirty="0" smtClean="0">
                <a:solidFill>
                  <a:srgbClr val="FF0000"/>
                </a:solidFill>
              </a:rPr>
              <a:t>Unstable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endParaRPr lang="en-US" altLang="zh-CN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21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D7864-6D76-45BC-9C18-9173DB10CDBD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605117" y="1216771"/>
            <a:ext cx="10520083" cy="5139580"/>
            <a:chOff x="605117" y="1216770"/>
            <a:chExt cx="11054142" cy="5268369"/>
          </a:xfrm>
        </p:grpSpPr>
        <p:sp>
          <p:nvSpPr>
            <p:cNvPr id="5" name="内容占位符 2"/>
            <p:cNvSpPr txBox="1">
              <a:spLocks/>
            </p:cNvSpPr>
            <p:nvPr/>
          </p:nvSpPr>
          <p:spPr>
            <a:xfrm>
              <a:off x="748282" y="1848176"/>
              <a:ext cx="10910977" cy="46369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>
                <a:lnSpc>
                  <a:spcPct val="110000"/>
                </a:lnSpc>
                <a:buFont typeface="+mj-lt"/>
                <a:buAutoNum type="arabicPeriod"/>
              </a:pPr>
              <a:r>
                <a:rPr lang="zh-CN" altLang="en-US" sz="2000" dirty="0" smtClean="0">
                  <a:solidFill>
                    <a:srgbClr val="FF0000"/>
                  </a:solidFill>
                </a:rPr>
                <a:t>耗散系统（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 Dissipation 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）</a:t>
              </a:r>
              <a:r>
                <a:rPr lang="zh-CN" altLang="en-US" sz="2000" dirty="0" smtClean="0"/>
                <a:t>：系统能量来源于倾倒粒子的势能和动能，并在颗粒运动，碰撞和摩擦过程中不断消耗。</a:t>
              </a:r>
              <a:endParaRPr lang="en-US" altLang="zh-CN" sz="2000" dirty="0" smtClean="0"/>
            </a:p>
            <a:p>
              <a:pPr marL="514350" indent="-514350">
                <a:lnSpc>
                  <a:spcPct val="110000"/>
                </a:lnSpc>
                <a:buFont typeface="+mj-lt"/>
                <a:buAutoNum type="arabicPeriod"/>
              </a:pPr>
              <a:r>
                <a:rPr lang="zh-CN" altLang="en-US" sz="2000" dirty="0" smtClean="0">
                  <a:solidFill>
                    <a:srgbClr val="FF0000"/>
                  </a:solidFill>
                </a:rPr>
                <a:t>阈值临界（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Threshold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）</a:t>
              </a:r>
              <a:r>
                <a:rPr lang="zh-CN" altLang="en-US" sz="2000" dirty="0" smtClean="0"/>
                <a:t>：粒子的运动受到阈值的限制，只有动能或势能梯度超过临界阈值粒子才发生运动。</a:t>
              </a:r>
              <a:endParaRPr lang="en-US" altLang="zh-CN" sz="2000" dirty="0" smtClean="0"/>
            </a:p>
            <a:p>
              <a:pPr marL="514350" indent="-514350">
                <a:lnSpc>
                  <a:spcPct val="110000"/>
                </a:lnSpc>
                <a:buFont typeface="+mj-lt"/>
                <a:buAutoNum type="arabicPeriod"/>
              </a:pPr>
              <a:r>
                <a:rPr lang="zh-CN" altLang="en-US" sz="2000" dirty="0" smtClean="0">
                  <a:solidFill>
                    <a:srgbClr val="FF0000"/>
                  </a:solidFill>
                </a:rPr>
                <a:t>级联效应（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Cascade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）</a:t>
              </a:r>
              <a:r>
                <a:rPr lang="zh-CN" altLang="en-US" sz="2000" dirty="0" smtClean="0"/>
                <a:t>：能量可通过碰撞和摩擦不断在粒子间扩散，微小扰动可能引起大范围运动，即所谓雪崩（</a:t>
              </a:r>
              <a:r>
                <a:rPr lang="en-US" altLang="zh-CN" sz="2000" dirty="0" smtClean="0"/>
                <a:t>Avalanche</a:t>
              </a:r>
              <a:r>
                <a:rPr lang="zh-CN" altLang="en-US" sz="2000" dirty="0" smtClean="0"/>
                <a:t>）。</a:t>
              </a:r>
              <a:endParaRPr lang="en-US" altLang="zh-CN" sz="2000" dirty="0" smtClean="0"/>
            </a:p>
            <a:p>
              <a:pPr marL="514350" indent="-514350">
                <a:lnSpc>
                  <a:spcPct val="110000"/>
                </a:lnSpc>
                <a:buFont typeface="+mj-lt"/>
                <a:buAutoNum type="arabicPeriod"/>
              </a:pPr>
              <a:r>
                <a:rPr lang="zh-CN" altLang="en-US" sz="2000" dirty="0" smtClean="0">
                  <a:solidFill>
                    <a:srgbClr val="FF0000"/>
                  </a:solidFill>
                </a:rPr>
                <a:t>尺度不变（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Scale-invariant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）</a:t>
              </a:r>
              <a:r>
                <a:rPr lang="zh-CN" altLang="en-US" sz="2000" dirty="0" smtClean="0"/>
                <a:t>：在颗粒数目足够的的情况下，堆体最终稳态的形状与颗粒大小和粒子数目以及粒子流量无关，沙堆在不同时间空间尺度下能形成相似结构。</a:t>
              </a:r>
              <a:endParaRPr lang="en-US" altLang="zh-CN" sz="2000" dirty="0" smtClean="0"/>
            </a:p>
            <a:p>
              <a:pPr marL="514350" indent="-514350">
                <a:lnSpc>
                  <a:spcPct val="110000"/>
                </a:lnSpc>
                <a:buFont typeface="+mj-lt"/>
                <a:buAutoNum type="arabicPeriod"/>
              </a:pPr>
              <a:endParaRPr lang="en-US" altLang="zh-CN" sz="2000" dirty="0" smtClean="0"/>
            </a:p>
            <a:p>
              <a:pPr marL="514350" indent="-514350">
                <a:lnSpc>
                  <a:spcPct val="110000"/>
                </a:lnSpc>
                <a:buFont typeface="+mj-lt"/>
                <a:buAutoNum type="arabicPeriod"/>
              </a:pPr>
              <a:endParaRPr lang="zh-CN" altLang="en-US" sz="2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605117" y="1216770"/>
              <a:ext cx="53655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/>
                <a:t>对实验现象进行</a:t>
              </a:r>
              <a:r>
                <a:rPr lang="zh-CN" altLang="en-US" sz="2400" b="1" dirty="0" smtClean="0"/>
                <a:t>归纳</a:t>
              </a:r>
              <a:r>
                <a:rPr lang="en-US" altLang="zh-CN" sz="2400" b="1" dirty="0" smtClean="0"/>
                <a:t>-</a:t>
              </a:r>
              <a:r>
                <a:rPr lang="zh-CN" altLang="en-US" sz="2400" b="1" dirty="0" smtClean="0"/>
                <a:t>提出建模假设</a:t>
              </a:r>
              <a:r>
                <a:rPr lang="zh-CN" altLang="en-US" sz="3200" dirty="0" smtClean="0"/>
                <a:t>：</a:t>
              </a:r>
              <a:endParaRPr lang="en-US" altLang="zh-CN" sz="3200" dirty="0"/>
            </a:p>
          </p:txBody>
        </p:sp>
      </p:grpSp>
      <p:sp>
        <p:nvSpPr>
          <p:cNvPr id="7" name="标题 1"/>
          <p:cNvSpPr txBox="1">
            <a:spLocks/>
          </p:cNvSpPr>
          <p:nvPr/>
        </p:nvSpPr>
        <p:spPr>
          <a:xfrm>
            <a:off x="838200" y="462892"/>
            <a:ext cx="10515600" cy="937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Findings &amp; Discussion </a:t>
            </a:r>
            <a:r>
              <a:rPr lang="zh-CN" altLang="en-US" dirty="0" smtClean="0"/>
              <a:t>总结归纳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51218"/>
            <a:ext cx="11479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800" b="1" u="sng" dirty="0" smtClean="0">
              <a:solidFill>
                <a:srgbClr val="FF0000"/>
              </a:solidFill>
              <a:latin typeface="+mj-ea"/>
            </a:endParaRPr>
          </a:p>
          <a:p>
            <a:pPr algn="ctr"/>
            <a:r>
              <a:rPr lang="zh-CN" altLang="en-US" sz="2800" b="1" u="sng" dirty="0" smtClean="0">
                <a:solidFill>
                  <a:srgbClr val="FF0000"/>
                </a:solidFill>
                <a:latin typeface="+mj-ea"/>
              </a:rPr>
              <a:t>静</a:t>
            </a:r>
            <a:r>
              <a:rPr lang="zh-CN" altLang="en-US" sz="2800" b="1" u="sng" dirty="0">
                <a:solidFill>
                  <a:srgbClr val="FF0000"/>
                </a:solidFill>
                <a:latin typeface="+mj-ea"/>
              </a:rPr>
              <a:t>止角的形成是动力学过程，必须</a:t>
            </a:r>
            <a:r>
              <a:rPr lang="zh-CN" altLang="en-US" sz="2800" b="1" u="sng" dirty="0" smtClean="0">
                <a:solidFill>
                  <a:srgbClr val="FF0000"/>
                </a:solidFill>
                <a:latin typeface="+mj-ea"/>
              </a:rPr>
              <a:t>从</a:t>
            </a:r>
            <a:r>
              <a:rPr lang="zh-CN" altLang="en-US" sz="2800" b="1" u="sng" dirty="0">
                <a:solidFill>
                  <a:srgbClr val="FF0000"/>
                </a:solidFill>
                <a:latin typeface="+mj-ea"/>
              </a:rPr>
              <a:t>系</a:t>
            </a:r>
            <a:r>
              <a:rPr lang="zh-CN" altLang="en-US" sz="2800" b="1" u="sng" dirty="0" smtClean="0">
                <a:solidFill>
                  <a:srgbClr val="FF0000"/>
                </a:solidFill>
                <a:latin typeface="+mj-ea"/>
              </a:rPr>
              <a:t>统</a:t>
            </a:r>
            <a:r>
              <a:rPr lang="zh-CN" altLang="en-US" sz="2800" b="1" u="sng" dirty="0">
                <a:solidFill>
                  <a:srgbClr val="FF0000"/>
                </a:solidFill>
                <a:latin typeface="+mj-ea"/>
              </a:rPr>
              <a:t>层面</a:t>
            </a:r>
            <a:r>
              <a:rPr lang="zh-CN" altLang="en-US" sz="2800" b="1" u="sng" dirty="0" smtClean="0">
                <a:solidFill>
                  <a:srgbClr val="FF0000"/>
                </a:solidFill>
                <a:latin typeface="+mj-ea"/>
              </a:rPr>
              <a:t>考</a:t>
            </a:r>
            <a:r>
              <a:rPr lang="zh-CN" altLang="en-US" sz="2800" b="1" u="sng" dirty="0">
                <a:solidFill>
                  <a:srgbClr val="FF0000"/>
                </a:solidFill>
                <a:latin typeface="+mj-ea"/>
              </a:rPr>
              <a:t>虑粒</a:t>
            </a:r>
            <a:r>
              <a:rPr lang="zh-CN" altLang="en-US" sz="2800" b="1" u="sng" dirty="0" smtClean="0">
                <a:solidFill>
                  <a:srgbClr val="FF0000"/>
                </a:solidFill>
                <a:latin typeface="+mj-ea"/>
              </a:rPr>
              <a:t>子的相</a:t>
            </a:r>
            <a:r>
              <a:rPr lang="zh-CN" altLang="en-US" sz="2800" b="1" u="sng" dirty="0">
                <a:solidFill>
                  <a:srgbClr val="FF0000"/>
                </a:solidFill>
                <a:latin typeface="+mj-ea"/>
              </a:rPr>
              <a:t>互作用</a:t>
            </a:r>
            <a:r>
              <a:rPr lang="zh-CN" altLang="en-US" sz="2800" b="1" u="sng" dirty="0" smtClean="0">
                <a:solidFill>
                  <a:srgbClr val="FF0000"/>
                </a:solidFill>
                <a:latin typeface="+mj-ea"/>
              </a:rPr>
              <a:t>。</a:t>
            </a:r>
            <a:endParaRPr lang="en-US" altLang="zh-CN" sz="2800" b="1" u="sng" dirty="0" smtClean="0">
              <a:solidFill>
                <a:srgbClr val="FF0000"/>
              </a:solidFill>
              <a:latin typeface="+mj-ea"/>
            </a:endParaRPr>
          </a:p>
          <a:p>
            <a:pPr algn="ctr"/>
            <a:endParaRPr lang="en-US" altLang="zh-CN" sz="2800" b="1" u="sng" dirty="0">
              <a:solidFill>
                <a:srgbClr val="FF0000"/>
              </a:solidFill>
              <a:latin typeface="+mj-ea"/>
            </a:endParaRPr>
          </a:p>
          <a:p>
            <a:pPr algn="ctr"/>
            <a:r>
              <a:rPr lang="en-US" altLang="zh-CN" sz="2800" dirty="0" smtClean="0"/>
              <a:t>Complex System</a:t>
            </a:r>
          </a:p>
          <a:p>
            <a:pPr algn="ctr"/>
            <a:r>
              <a:rPr lang="zh-CN" altLang="en-US" sz="2800" dirty="0"/>
              <a:t>复</a:t>
            </a:r>
            <a:r>
              <a:rPr lang="zh-CN" altLang="en-US" sz="2800" dirty="0" smtClean="0"/>
              <a:t>杂系统模型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9257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945" y="508951"/>
            <a:ext cx="7500909" cy="740916"/>
          </a:xfrm>
        </p:spPr>
        <p:txBody>
          <a:bodyPr>
            <a:normAutofit/>
          </a:bodyPr>
          <a:lstStyle/>
          <a:p>
            <a:r>
              <a:rPr lang="en-US" altLang="zh-CN" dirty="0"/>
              <a:t>Theory &amp; </a:t>
            </a:r>
            <a:r>
              <a:rPr lang="en-US" altLang="zh-CN" dirty="0" smtClean="0"/>
              <a:t>Modelling </a:t>
            </a:r>
            <a:r>
              <a:rPr lang="zh-CN" altLang="en-US" dirty="0" smtClean="0"/>
              <a:t>理论与</a:t>
            </a:r>
            <a:r>
              <a:rPr lang="zh-CN" altLang="en-US" dirty="0"/>
              <a:t>模型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433" y="3608985"/>
            <a:ext cx="2381250" cy="1714500"/>
          </a:xfrm>
        </p:spPr>
      </p:pic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2124-F3F6-4042-A8B4-ECE419D46B8E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9695" y="3158184"/>
            <a:ext cx="76509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元胞自动机（</a:t>
            </a:r>
            <a:r>
              <a:rPr lang="en-US" altLang="zh-CN" sz="2000" b="1" dirty="0" smtClean="0"/>
              <a:t>Cellular Automaton</a:t>
            </a:r>
            <a:r>
              <a:rPr lang="zh-CN" altLang="en-US" sz="2000" b="1" dirty="0" smtClean="0"/>
              <a:t>）</a:t>
            </a:r>
            <a:r>
              <a:rPr lang="en-US" altLang="zh-CN" sz="2000" b="1" dirty="0" smtClean="0"/>
              <a:t>[2][3]</a:t>
            </a:r>
            <a:r>
              <a:rPr lang="zh-CN" altLang="en-US" sz="2000" b="1" dirty="0" smtClean="0"/>
              <a:t>：</a:t>
            </a:r>
            <a:endParaRPr lang="en-US" altLang="zh-CN" b="1" dirty="0" smtClean="0"/>
          </a:p>
          <a:p>
            <a:r>
              <a:rPr lang="zh-CN" altLang="en-US" dirty="0" smtClean="0"/>
              <a:t>由</a:t>
            </a:r>
            <a:r>
              <a:rPr lang="zh-CN" altLang="en-US" dirty="0" smtClean="0">
                <a:solidFill>
                  <a:srgbClr val="FF0000"/>
                </a:solidFill>
              </a:rPr>
              <a:t>离散空间网格</a:t>
            </a:r>
            <a:r>
              <a:rPr lang="zh-CN" altLang="en-US" dirty="0" smtClean="0"/>
              <a:t>组成的</a:t>
            </a:r>
            <a:r>
              <a:rPr lang="zh-CN" altLang="en-US" dirty="0" smtClean="0">
                <a:solidFill>
                  <a:srgbClr val="FF0000"/>
                </a:solidFill>
              </a:rPr>
              <a:t>由有限状态定义的</a:t>
            </a:r>
            <a:r>
              <a:rPr lang="zh-CN" altLang="en-US" dirty="0" smtClean="0"/>
              <a:t>元胞的集合。其行为由元胞集合</a:t>
            </a:r>
            <a:r>
              <a:rPr lang="zh-CN" altLang="en-US" dirty="0" smtClean="0">
                <a:solidFill>
                  <a:srgbClr val="FF0000"/>
                </a:solidFill>
              </a:rPr>
              <a:t>初始状态</a:t>
            </a:r>
            <a:r>
              <a:rPr lang="zh-CN" altLang="en-US" dirty="0" smtClean="0"/>
              <a:t>以及一组定义在其</a:t>
            </a:r>
            <a:r>
              <a:rPr lang="zh-CN" altLang="en-US" dirty="0" smtClean="0">
                <a:solidFill>
                  <a:srgbClr val="FF0000"/>
                </a:solidFill>
              </a:rPr>
              <a:t>邻接元胞</a:t>
            </a:r>
            <a:r>
              <a:rPr lang="zh-CN" altLang="en-US" dirty="0" smtClean="0"/>
              <a:t>的状态上的</a:t>
            </a:r>
            <a:r>
              <a:rPr lang="zh-CN" altLang="en-US" dirty="0" smtClean="0">
                <a:solidFill>
                  <a:srgbClr val="FF0000"/>
                </a:solidFill>
              </a:rPr>
              <a:t>变换规则</a:t>
            </a:r>
            <a:r>
              <a:rPr lang="zh-CN" altLang="en-US" dirty="0" smtClean="0"/>
              <a:t>决定。</a:t>
            </a:r>
            <a:endParaRPr lang="en-US" altLang="zh-CN" dirty="0"/>
          </a:p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由</a:t>
            </a:r>
            <a:r>
              <a:rPr lang="en-US" altLang="zh-CN" dirty="0" smtClean="0"/>
              <a:t>Von Neumann</a:t>
            </a:r>
            <a:r>
              <a:rPr lang="zh-CN" altLang="en-US" dirty="0" smtClean="0"/>
              <a:t>提出，</a:t>
            </a:r>
            <a:r>
              <a:rPr lang="en-US" altLang="zh-CN" dirty="0" smtClean="0"/>
              <a:t>Stephen Wolfram</a:t>
            </a:r>
            <a:r>
              <a:rPr lang="zh-CN" altLang="en-US" dirty="0" smtClean="0"/>
              <a:t>发展。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连续的微分方程在离散数学中的对应。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复杂系统行为研究的强大工具，与分形、混沌、自组织临界密切相关。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广泛应用于计算机，数学，物理学，神经生物学，复杂系统科学等领域。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简单规则生成复杂行为，有序变换涌现出混沌。</a:t>
            </a:r>
            <a:endParaRPr lang="de-DE" altLang="zh-CN" sz="1100" dirty="0" smtClean="0"/>
          </a:p>
        </p:txBody>
      </p:sp>
      <p:pic>
        <p:nvPicPr>
          <p:cNvPr id="4100" name="Picture 4" descr="https://upload.wikimedia.org/wikipedia/commons/thumb/7/7d/Textile_cone.JPG/220px-Textile_c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433" y="770303"/>
            <a:ext cx="2933963" cy="220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8427720" y="3105215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 tooltip="Conus textile"/>
              </a:rPr>
              <a:t>Conus </a:t>
            </a:r>
            <a:r>
              <a:rPr lang="en-US" altLang="zh-CN" dirty="0" smtClean="0">
                <a:hlinkClick r:id="rId4" tooltip="Conus textile"/>
              </a:rPr>
              <a:t>textile</a:t>
            </a:r>
            <a:r>
              <a:rPr lang="zh-CN" altLang="en-US" dirty="0" smtClean="0"/>
              <a:t>海螺（</a:t>
            </a:r>
            <a:r>
              <a:rPr lang="en-US" altLang="zh-CN" dirty="0" smtClean="0"/>
              <a:t>Rule 30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15432" y="5153123"/>
            <a:ext cx="199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康威生命游戏（</a:t>
            </a:r>
            <a:r>
              <a:rPr lang="en-US" altLang="zh-CN" dirty="0" smtClean="0"/>
              <a:t>Conway Life Game</a:t>
            </a:r>
            <a:r>
              <a:rPr lang="zh-CN" altLang="en-US" dirty="0" smtClean="0"/>
              <a:t>）</a:t>
            </a:r>
            <a:r>
              <a:rPr lang="en-US" altLang="zh-CN" dirty="0" smtClean="0"/>
              <a:t>1970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66986" y="1666822"/>
            <a:ext cx="7577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基于元胞自动机的离</a:t>
            </a:r>
            <a:r>
              <a:rPr lang="zh-CN" altLang="en-US" sz="2400" b="1" dirty="0">
                <a:latin typeface="+mj-ea"/>
                <a:ea typeface="+mj-ea"/>
              </a:rPr>
              <a:t>散颗粒动力</a:t>
            </a:r>
            <a:r>
              <a:rPr lang="zh-CN" altLang="en-US" sz="2400" b="1" dirty="0" smtClean="0">
                <a:latin typeface="+mj-ea"/>
                <a:ea typeface="+mj-ea"/>
              </a:rPr>
              <a:t>学模</a:t>
            </a:r>
            <a:r>
              <a:rPr lang="zh-CN" altLang="en-US" sz="2400" b="1" dirty="0">
                <a:latin typeface="+mj-ea"/>
                <a:ea typeface="+mj-ea"/>
              </a:rPr>
              <a:t>型</a:t>
            </a:r>
            <a:endParaRPr lang="en-US" altLang="zh-CN" sz="2400" b="1" dirty="0">
              <a:latin typeface="+mj-ea"/>
              <a:ea typeface="+mj-ea"/>
            </a:endParaRPr>
          </a:p>
          <a:p>
            <a:r>
              <a:rPr lang="en-US" altLang="zh-CN" sz="2400" i="1" dirty="0"/>
              <a:t>Discrete dynamics model of granular matter base on cellular </a:t>
            </a:r>
            <a:r>
              <a:rPr lang="en-US" altLang="zh-CN" sz="2400" i="1" dirty="0" smtClean="0"/>
              <a:t>automaton</a:t>
            </a:r>
            <a:endParaRPr lang="en-US" altLang="zh-CN" sz="2400" i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302045" y="1111323"/>
            <a:ext cx="3223854" cy="4361688"/>
            <a:chOff x="8302045" y="1111323"/>
            <a:chExt cx="3223854" cy="4361688"/>
          </a:xfrm>
        </p:grpSpPr>
        <p:grpSp>
          <p:nvGrpSpPr>
            <p:cNvPr id="20" name="组合 28"/>
            <p:cNvGrpSpPr/>
            <p:nvPr/>
          </p:nvGrpSpPr>
          <p:grpSpPr>
            <a:xfrm>
              <a:off x="8302045" y="1111323"/>
              <a:ext cx="3223854" cy="2796587"/>
              <a:chOff x="8820472" y="1484845"/>
              <a:chExt cx="2830253" cy="2489724"/>
            </a:xfrm>
          </p:grpSpPr>
          <p:grpSp>
            <p:nvGrpSpPr>
              <p:cNvPr id="21" name="组合 29"/>
              <p:cNvGrpSpPr/>
              <p:nvPr/>
            </p:nvGrpSpPr>
            <p:grpSpPr>
              <a:xfrm>
                <a:off x="8996517" y="1484845"/>
                <a:ext cx="2482644" cy="2489724"/>
                <a:chOff x="7315200" y="1588986"/>
                <a:chExt cx="2723536" cy="2731303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8224684" y="2502310"/>
                  <a:ext cx="904568" cy="904568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7315200" y="2502310"/>
                  <a:ext cx="904568" cy="90456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8224684" y="1588986"/>
                  <a:ext cx="904568" cy="90456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9134168" y="2502310"/>
                  <a:ext cx="904568" cy="90456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8224684" y="3415721"/>
                  <a:ext cx="904568" cy="90456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下箭头 30"/>
              <p:cNvSpPr/>
              <p:nvPr/>
            </p:nvSpPr>
            <p:spPr>
              <a:xfrm>
                <a:off x="10070691" y="2842590"/>
                <a:ext cx="363794" cy="647229"/>
              </a:xfrm>
              <a:prstGeom prst="downArrow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31"/>
                  <p:cNvSpPr txBox="1"/>
                  <p:nvPr/>
                </p:nvSpPr>
                <p:spPr>
                  <a:xfrm>
                    <a:off x="9649514" y="2519452"/>
                    <a:ext cx="11766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b="1" i="1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9514" y="2519452"/>
                    <a:ext cx="1176650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32"/>
                  <p:cNvSpPr txBox="1"/>
                  <p:nvPr/>
                </p:nvSpPr>
                <p:spPr>
                  <a:xfrm>
                    <a:off x="9649514" y="1691944"/>
                    <a:ext cx="11766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b="1" i="1" dirty="0"/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9514" y="1691944"/>
                    <a:ext cx="1176650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8820472" y="2533527"/>
                    <a:ext cx="11766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b="1" i="1" dirty="0"/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0472" y="2533527"/>
                    <a:ext cx="1176650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9664262" y="3417096"/>
                    <a:ext cx="11766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b="1" i="1" dirty="0"/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4262" y="3417096"/>
                    <a:ext cx="1176650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10474075" y="2505377"/>
                    <a:ext cx="11766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b="1" i="1" dirty="0"/>
                  </a:p>
                </p:txBody>
              </p:sp>
            </mc:Choice>
            <mc:Fallback xmlns=""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74075" y="2505377"/>
                    <a:ext cx="1176650" cy="33855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矩形 39"/>
            <p:cNvSpPr/>
            <p:nvPr/>
          </p:nvSpPr>
          <p:spPr>
            <a:xfrm>
              <a:off x="8502783" y="2979800"/>
              <a:ext cx="939231" cy="926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39"/>
            <p:cNvSpPr/>
            <p:nvPr/>
          </p:nvSpPr>
          <p:spPr>
            <a:xfrm>
              <a:off x="10395104" y="2978322"/>
              <a:ext cx="939231" cy="926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39"/>
            <p:cNvSpPr/>
            <p:nvPr/>
          </p:nvSpPr>
          <p:spPr>
            <a:xfrm>
              <a:off x="8497467" y="1112383"/>
              <a:ext cx="939231" cy="926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39"/>
            <p:cNvSpPr/>
            <p:nvPr/>
          </p:nvSpPr>
          <p:spPr>
            <a:xfrm>
              <a:off x="10391244" y="1113170"/>
              <a:ext cx="939231" cy="926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39"/>
            <p:cNvSpPr/>
            <p:nvPr/>
          </p:nvSpPr>
          <p:spPr>
            <a:xfrm>
              <a:off x="9455873" y="3919764"/>
              <a:ext cx="939231" cy="926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0386138" y="3386027"/>
              <a:ext cx="582761" cy="22698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Right Arrow 50"/>
            <p:cNvSpPr/>
            <p:nvPr/>
          </p:nvSpPr>
          <p:spPr>
            <a:xfrm rot="10800000">
              <a:off x="8923015" y="3363413"/>
              <a:ext cx="548530" cy="222251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Right Arrow 51"/>
            <p:cNvSpPr/>
            <p:nvPr/>
          </p:nvSpPr>
          <p:spPr>
            <a:xfrm rot="5400000">
              <a:off x="9668735" y="3996430"/>
              <a:ext cx="531876" cy="25457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Straight Connector 12"/>
            <p:cNvCxnSpPr>
              <a:stCxn id="41" idx="2"/>
              <a:endCxn id="59" idx="3"/>
            </p:cNvCxnSpPr>
            <p:nvPr/>
          </p:nvCxnSpPr>
          <p:spPr>
            <a:xfrm flipH="1">
              <a:off x="8497466" y="3907910"/>
              <a:ext cx="1419058" cy="156510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Theory &amp; Modelling </a:t>
            </a:r>
            <a:r>
              <a:rPr lang="zh-CN" altLang="en-US" dirty="0"/>
              <a:t>理论与模型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E570-313C-44A4-9AF8-7D5A763D487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654074"/>
              </p:ext>
            </p:extLst>
          </p:nvPr>
        </p:nvGraphicFramePr>
        <p:xfrm>
          <a:off x="2649070" y="1272645"/>
          <a:ext cx="3088341" cy="2866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554634" y="1912077"/>
            <a:ext cx="1629946" cy="1629946"/>
            <a:chOff x="579854" y="2717909"/>
            <a:chExt cx="1629946" cy="1629946"/>
          </a:xfrm>
        </p:grpSpPr>
        <p:sp>
          <p:nvSpPr>
            <p:cNvPr id="18" name="Oval 17"/>
            <p:cNvSpPr/>
            <p:nvPr/>
          </p:nvSpPr>
          <p:spPr>
            <a:xfrm>
              <a:off x="579854" y="2717909"/>
              <a:ext cx="1629946" cy="1629946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/>
            <p:cNvSpPr txBox="1"/>
            <p:nvPr/>
          </p:nvSpPr>
          <p:spPr>
            <a:xfrm>
              <a:off x="818554" y="2956609"/>
              <a:ext cx="1152546" cy="11525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6500" kern="12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356679" y="2575778"/>
            <a:ext cx="259161" cy="303170"/>
            <a:chOff x="2419432" y="3472248"/>
            <a:chExt cx="259161" cy="303170"/>
          </a:xfrm>
        </p:grpSpPr>
        <p:sp>
          <p:nvSpPr>
            <p:cNvPr id="22" name="Right Arrow 21"/>
            <p:cNvSpPr/>
            <p:nvPr/>
          </p:nvSpPr>
          <p:spPr>
            <a:xfrm>
              <a:off x="2419432" y="3472248"/>
              <a:ext cx="259161" cy="30317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ight Arrow 4"/>
            <p:cNvSpPr txBox="1"/>
            <p:nvPr/>
          </p:nvSpPr>
          <p:spPr>
            <a:xfrm>
              <a:off x="2419432" y="3532882"/>
              <a:ext cx="181413" cy="1819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1300" kern="120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93334" y="2509616"/>
            <a:ext cx="124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能</a:t>
            </a:r>
            <a:r>
              <a:rPr lang="zh-CN" altLang="en-US" dirty="0" smtClean="0">
                <a:solidFill>
                  <a:schemeClr val="bg1"/>
                </a:solidFill>
              </a:rPr>
              <a:t>量输入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2024" y="2509616"/>
            <a:ext cx="131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能量耗尽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93240" y="4081725"/>
            <a:ext cx="22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系统稳</a:t>
            </a:r>
            <a:r>
              <a:rPr lang="zh-CN" altLang="en-US" dirty="0"/>
              <a:t>定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200" y="4084322"/>
            <a:ext cx="22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粒子运动</a:t>
            </a:r>
            <a:endParaRPr lang="zh-CN" altLang="en-US" dirty="0"/>
          </a:p>
        </p:txBody>
      </p:sp>
      <p:sp>
        <p:nvSpPr>
          <p:cNvPr id="33" name="Right Arrow 32"/>
          <p:cNvSpPr/>
          <p:nvPr/>
        </p:nvSpPr>
        <p:spPr>
          <a:xfrm>
            <a:off x="2132195" y="4080313"/>
            <a:ext cx="1828800" cy="41305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45" name="文本框 37"/>
          <p:cNvSpPr txBox="1"/>
          <p:nvPr/>
        </p:nvSpPr>
        <p:spPr>
          <a:xfrm>
            <a:off x="1017991" y="4753878"/>
            <a:ext cx="4872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j-ea"/>
                <a:ea typeface="+mj-ea"/>
              </a:rPr>
              <a:t>非传统数学模型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j-ea"/>
                <a:ea typeface="+mj-ea"/>
              </a:rPr>
              <a:t>基于物理概念和逻辑</a:t>
            </a:r>
            <a:endParaRPr lang="en-US" altLang="zh-CN" b="1" dirty="0" smtClean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j-ea"/>
                <a:ea typeface="+mj-ea"/>
              </a:rPr>
              <a:t>可计算模型</a:t>
            </a:r>
            <a:endParaRPr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96000" y="1329400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能量阈值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altLang="zh-CN" sz="16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/>
                  <a:t>能</a:t>
                </a:r>
                <a:r>
                  <a:rPr lang="zh-CN" altLang="en-US" sz="1600" dirty="0"/>
                  <a:t>量损失系数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能量扩散系数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29400"/>
                <a:ext cx="6096000" cy="830997"/>
              </a:xfrm>
              <a:prstGeom prst="rect">
                <a:avLst/>
              </a:prstGeom>
              <a:blipFill>
                <a:blip r:embed="rId20"/>
                <a:stretch>
                  <a:fillRect l="-400" t="-2941" b="-8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stCxn id="17" idx="3"/>
            <a:endCxn id="29" idx="2"/>
          </p:cNvCxnSpPr>
          <p:nvPr/>
        </p:nvCxnSpPr>
        <p:spPr>
          <a:xfrm flipV="1">
            <a:off x="8120201" y="2653728"/>
            <a:ext cx="1796323" cy="16712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86728" y="2387891"/>
            <a:ext cx="2370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 smtClean="0">
                <a:solidFill>
                  <a:srgbClr val="FF0000"/>
                </a:solidFill>
              </a:rPr>
              <a:t>(E,H)</a:t>
            </a:r>
            <a:r>
              <a:rPr lang="zh-CN" altLang="en-US" sz="1600" b="1" dirty="0" smtClean="0"/>
              <a:t>表征粒子高度和能量</a:t>
            </a:r>
            <a:endParaRPr lang="en-US" altLang="zh-CN" sz="16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31431" y="4001846"/>
                <a:ext cx="25887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运动时能量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转移，消耗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31" y="4001846"/>
                <a:ext cx="2588770" cy="646331"/>
              </a:xfrm>
              <a:prstGeom prst="rect">
                <a:avLst/>
              </a:prstGeom>
              <a:blipFill>
                <a:blip r:embed="rId31"/>
                <a:stretch>
                  <a:fillRect l="-1882" t="-6604"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673615" y="4890544"/>
                <a:ext cx="2823851" cy="1164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之后能量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扩散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𝑎𝑟𝑜𝑢𝑛𝑑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615" y="4890544"/>
                <a:ext cx="2823851" cy="1164934"/>
              </a:xfrm>
              <a:prstGeom prst="rect">
                <a:avLst/>
              </a:prstGeom>
              <a:blipFill>
                <a:blip r:embed="rId32"/>
                <a:stretch>
                  <a:fillRect l="-1944" t="-3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13"/>
          <p:cNvSpPr txBox="1"/>
          <p:nvPr/>
        </p:nvSpPr>
        <p:spPr>
          <a:xfrm>
            <a:off x="5936190" y="3141008"/>
            <a:ext cx="26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</a:rPr>
              <a:t>势能梯度与能量和大于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U</a:t>
            </a:r>
            <a:endParaRPr lang="en-US" altLang="zh-CN" sz="1600" b="1" i="1" dirty="0">
              <a:solidFill>
                <a:srgbClr val="FF0000"/>
              </a:solidFill>
            </a:endParaRPr>
          </a:p>
          <a:p>
            <a:r>
              <a:rPr lang="zh-CN" altLang="en-US" sz="1600" b="1" dirty="0" smtClean="0"/>
              <a:t>发生运动</a:t>
            </a:r>
            <a:endParaRPr lang="en-US" altLang="zh-CN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82544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775" y="317810"/>
            <a:ext cx="9127557" cy="911897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Theory &amp; Modelling </a:t>
            </a:r>
            <a:r>
              <a:rPr lang="zh-CN" altLang="en-US" sz="4400" dirty="0"/>
              <a:t>理论与模型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16775" y="1132935"/>
                <a:ext cx="4736543" cy="531962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800" b="1" dirty="0" smtClean="0"/>
                  <a:t>离散时空：</a:t>
                </a:r>
                <a:endParaRPr lang="en-US" altLang="zh-CN" sz="1800" i="1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600" dirty="0" smtClean="0"/>
                  <a:t>空间：用空间正方体栅格替代颗粒</a:t>
                </a:r>
                <a:r>
                  <a:rPr lang="zh-CN" altLang="en-US" sz="1600" dirty="0"/>
                  <a:t>堆体。</a:t>
                </a:r>
                <a:endParaRPr lang="en-US" altLang="zh-CN" sz="16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600" u="sng" dirty="0" smtClean="0"/>
                  <a:t>时间：以</a:t>
                </a:r>
                <a:r>
                  <a:rPr lang="zh-CN" altLang="en-US" sz="1600" u="sng" dirty="0"/>
                  <a:t>迭代计算替代时间流动</a:t>
                </a:r>
                <a:r>
                  <a:rPr lang="zh-CN" altLang="en-US" sz="1600" dirty="0"/>
                  <a:t>。</a:t>
                </a:r>
                <a:endParaRPr lang="en-US" altLang="zh-CN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800" b="1" dirty="0" smtClean="0"/>
                  <a:t>元胞态函数：</a:t>
                </a:r>
                <a:endParaRPr lang="en-US" altLang="zh-CN" sz="1800" b="1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600" dirty="0" smtClean="0"/>
                  <a:t>高度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 smtClean="0"/>
                  <a:t>-</a:t>
                </a:r>
                <a:r>
                  <a:rPr lang="zh-CN" altLang="en-US" sz="1600" dirty="0" smtClean="0"/>
                  <a:t>能量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1600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600" u="sng" dirty="0" smtClean="0"/>
                  <a:t>可</a:t>
                </a:r>
                <a:r>
                  <a:rPr lang="zh-CN" altLang="en-US" sz="1600" u="sng" dirty="0"/>
                  <a:t>对</a:t>
                </a:r>
                <a:r>
                  <a:rPr lang="zh-CN" altLang="en-US" sz="1600" u="sng" dirty="0" smtClean="0"/>
                  <a:t>高度函数</a:t>
                </a:r>
                <a:r>
                  <a:rPr lang="zh-CN" altLang="en-US" sz="1600" u="sng" dirty="0"/>
                  <a:t>做无量纲化</a:t>
                </a:r>
                <a:r>
                  <a:rPr lang="zh-CN" altLang="en-US" sz="1600" u="sng" dirty="0" smtClean="0"/>
                  <a:t>处理</a:t>
                </a:r>
                <a:endParaRPr lang="en-US" altLang="zh-CN" sz="1600" b="0" i="1" u="sng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=1,2,3…</m:t>
                      </m:r>
                    </m:oMath>
                  </m:oMathPara>
                </a14:m>
                <a:endParaRPr lang="en-US" altLang="zh-CN" sz="1600" dirty="0" smtClean="0"/>
              </a:p>
              <a:p>
                <a:pPr marL="0" indent="0">
                  <a:buNone/>
                </a:pPr>
                <a:r>
                  <a:rPr lang="zh-CN" altLang="en-US" sz="1800" b="1" dirty="0"/>
                  <a:t>系统初态：</a:t>
                </a:r>
                <a:endParaRPr lang="en-US" altLang="zh-CN" sz="1800" b="1" dirty="0"/>
              </a:p>
              <a:p>
                <a:pPr marL="0" indent="0">
                  <a:buNone/>
                </a:pPr>
                <a:r>
                  <a:rPr lang="zh-CN" altLang="en-US" sz="1600" dirty="0"/>
                  <a:t>对于任意位置</a:t>
                </a:r>
                <a:endParaRPr lang="en-US" altLang="zh-CN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)=0,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altLang="zh-CN" sz="1600" dirty="0"/>
              </a:p>
              <a:p>
                <a:pPr marL="0" indent="0">
                  <a:buNone/>
                </a:pPr>
                <a:r>
                  <a:rPr lang="zh-CN" altLang="en-US" sz="1800" b="1" dirty="0"/>
                  <a:t>能量输入</a:t>
                </a:r>
                <a:r>
                  <a:rPr lang="en-US" altLang="zh-CN" sz="1800" b="1" dirty="0"/>
                  <a:t>:</a:t>
                </a:r>
              </a:p>
              <a:p>
                <a:pPr marL="0" indent="0">
                  <a:buNone/>
                </a:pPr>
                <a:r>
                  <a:rPr lang="zh-CN" altLang="en-US" sz="1600" dirty="0"/>
                  <a:t>在中心处倾倒粒子，设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为其附近一点</a:t>
                </a:r>
                <a:endParaRPr lang="en-US" altLang="zh-CN" sz="1600" dirty="0"/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+=1, </m:t>
                      </m:r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+=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𝑚𝑔𝑑</m:t>
                      </m:r>
                      <m:d>
                        <m:d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6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8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8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600" dirty="0"/>
              </a:p>
              <a:p>
                <a:pPr>
                  <a:lnSpc>
                    <a:spcPct val="100000"/>
                  </a:lnSpc>
                </a:pPr>
                <a:endParaRPr lang="en-US" altLang="zh-CN" sz="1600" i="1" dirty="0"/>
              </a:p>
              <a:p>
                <a:pPr>
                  <a:lnSpc>
                    <a:spcPct val="100000"/>
                  </a:lnSpc>
                </a:pPr>
                <a:endParaRPr lang="zh-CN" altLang="en-US" sz="1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775" y="1132935"/>
                <a:ext cx="4736543" cy="5319624"/>
              </a:xfrm>
              <a:blipFill>
                <a:blip r:embed="rId2"/>
                <a:stretch>
                  <a:fillRect l="-1158" t="-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B3FE-8CEB-4E84-AF29-EA3012E2653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5124725" y="1407102"/>
            <a:ext cx="3157268" cy="1950340"/>
            <a:chOff x="4849843" y="1044063"/>
            <a:chExt cx="3157268" cy="1950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4849843" y="2686626"/>
                  <a:ext cx="315726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可选参数：倾倒高度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endParaRPr lang="en-US" altLang="zh-CN" sz="1400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843" y="2686626"/>
                  <a:ext cx="3157268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579" t="-392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4849843" y="1044063"/>
                  <a:ext cx="2547742" cy="16619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b="1" dirty="0" smtClean="0"/>
                    <a:t>系统参数：</a:t>
                  </a:r>
                  <a:endParaRPr lang="en-US" altLang="zh-CN" b="1" dirty="0"/>
                </a:p>
                <a:p>
                  <a:pPr>
                    <a:lnSpc>
                      <a:spcPct val="100000"/>
                    </a:lnSpc>
                  </a:pPr>
                  <a:r>
                    <a:rPr lang="zh-CN" altLang="en-US" sz="1600" dirty="0"/>
                    <a:t>能量阈值</a:t>
                  </a:r>
                  <a14:m>
                    <m:oMath xmlns:m="http://schemas.openxmlformats.org/officeDocument/2006/math">
                      <m: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endParaRPr lang="en-US" altLang="zh-CN" sz="1600" dirty="0"/>
                </a:p>
                <a:p>
                  <a:pPr>
                    <a:lnSpc>
                      <a:spcPct val="100000"/>
                    </a:lnSpc>
                  </a:pPr>
                  <a:r>
                    <a:rPr lang="zh-CN" altLang="en-US" sz="1600" dirty="0"/>
                    <a:t>颗粒直径</a:t>
                  </a:r>
                  <a:r>
                    <a:rPr lang="zh-CN" altLang="en-US" sz="16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en-US" altLang="zh-CN" sz="1600" dirty="0"/>
                </a:p>
                <a:p>
                  <a:pPr>
                    <a:lnSpc>
                      <a:spcPct val="100000"/>
                    </a:lnSpc>
                  </a:pPr>
                  <a:r>
                    <a:rPr lang="zh-CN" altLang="en-US" sz="1600" dirty="0"/>
                    <a:t>颗粒质量</a:t>
                  </a:r>
                  <a:r>
                    <a:rPr lang="zh-CN" altLang="en-US" sz="16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altLang="zh-CN" sz="1600" dirty="0"/>
                </a:p>
                <a:p>
                  <a:pPr>
                    <a:lnSpc>
                      <a:spcPct val="100000"/>
                    </a:lnSpc>
                  </a:pPr>
                  <a:r>
                    <a:rPr lang="zh-CN" altLang="en-US" sz="1600" dirty="0" smtClean="0"/>
                    <a:t>能量损失系数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altLang="zh-CN" sz="1600" dirty="0" smtClean="0"/>
                </a:p>
                <a:p>
                  <a:r>
                    <a:rPr lang="zh-CN" altLang="en-US" sz="1600" dirty="0" smtClean="0"/>
                    <a:t>能量扩散系数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843" y="1044063"/>
                  <a:ext cx="2547742" cy="1661993"/>
                </a:xfrm>
                <a:prstGeom prst="rect">
                  <a:avLst/>
                </a:prstGeom>
                <a:blipFill>
                  <a:blip r:embed="rId4"/>
                  <a:stretch>
                    <a:fillRect l="-2153" t="-25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661" y="1252750"/>
            <a:ext cx="4215184" cy="372686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16</a:t>
            </a:fld>
            <a:endParaRPr lang="zh-CN" altLang="en-US"/>
          </a:p>
        </p:txBody>
      </p:sp>
      <p:cxnSp>
        <p:nvCxnSpPr>
          <p:cNvPr id="10" name="Straight Connector 9"/>
          <p:cNvCxnSpPr>
            <a:endCxn id="13" idx="1"/>
          </p:cNvCxnSpPr>
          <p:nvPr/>
        </p:nvCxnSpPr>
        <p:spPr>
          <a:xfrm>
            <a:off x="3805753" y="2232212"/>
            <a:ext cx="908393" cy="1597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3" idx="1"/>
          </p:cNvCxnSpPr>
          <p:nvPr/>
        </p:nvCxnSpPr>
        <p:spPr>
          <a:xfrm>
            <a:off x="3581400" y="3357442"/>
            <a:ext cx="1132746" cy="472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14146" y="3644833"/>
            <a:ext cx="142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 smtClean="0">
                <a:solidFill>
                  <a:srgbClr val="FF0000"/>
                </a:solidFill>
              </a:rPr>
              <a:t>尺度不变性</a:t>
            </a:r>
            <a:endParaRPr lang="zh-CN" altLang="en-US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307FB-B169-41BF-974F-7671AA5360A2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No.7 Conical Piles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38200" y="439890"/>
            <a:ext cx="9041921" cy="740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Theory &amp; Modelling </a:t>
            </a:r>
            <a:r>
              <a:rPr lang="zh-CN" altLang="en-US" sz="4400" dirty="0"/>
              <a:t>理论与模型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9"/>
              <p:cNvSpPr>
                <a:spLocks noGrp="1"/>
              </p:cNvSpPr>
              <p:nvPr>
                <p:ph idx="1"/>
              </p:nvPr>
            </p:nvSpPr>
            <p:spPr>
              <a:xfrm>
                <a:off x="5307105" y="1371600"/>
                <a:ext cx="6884895" cy="5825428"/>
              </a:xfrm>
            </p:spPr>
            <p:txBody>
              <a:bodyPr>
                <a:normAutofit/>
              </a:bodyPr>
              <a:lstStyle/>
              <a:p>
                <a:pPr marL="0" indent="0" algn="di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altLang="zh-CN" sz="1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"/>
                          <m:ctrlPr>
                            <a:rPr lang="el-GR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l-GR" altLang="zh-CN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+=1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−=1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+=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∗(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𝑚𝑔𝑑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6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1600" dirty="0"/>
                  <a:t>3. 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级联效应</a:t>
                </a:r>
                <a:r>
                  <a:rPr lang="en-US" altLang="zh-CN" sz="1600" dirty="0" smtClean="0"/>
                  <a:t>-</a:t>
                </a:r>
                <a:r>
                  <a:rPr lang="zh-CN" altLang="en-US" sz="1600" dirty="0" smtClean="0"/>
                  <a:t>同时，</a:t>
                </a:r>
                <a:r>
                  <a:rPr lang="zh-CN" altLang="en-US" sz="1600" dirty="0"/>
                  <a:t>其能量由碰撞扩散至周围颗粒。</a:t>
                </a:r>
                <a:endParaRPr lang="en-US" altLang="zh-CN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CN" altLang="en-US" sz="16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altLang="zh-CN" sz="1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+=</m:t>
                              </m:r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∑(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=−1,0,1.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16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600" dirty="0" smtClean="0"/>
                  <a:t>4.</a:t>
                </a:r>
                <a:r>
                  <a:rPr lang="zh-CN" altLang="en-US" sz="1600" dirty="0" smtClean="0">
                    <a:solidFill>
                      <a:srgbClr val="FF0000"/>
                    </a:solidFill>
                  </a:rPr>
                  <a:t>尺度不变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sz="1600" dirty="0" smtClean="0"/>
                  <a:t>每</a:t>
                </a:r>
                <a:r>
                  <a:rPr lang="zh-CN" altLang="en-US" sz="1600" dirty="0"/>
                  <a:t>次微扰产生</a:t>
                </a:r>
                <a:r>
                  <a:rPr lang="zh-CN" altLang="en-US" sz="1600" dirty="0" smtClean="0"/>
                  <a:t>后标记系统为不稳定状态，重</a:t>
                </a:r>
                <a:r>
                  <a:rPr lang="zh-CN" altLang="en-US" sz="1600" dirty="0"/>
                  <a:t>复对系统进行迭代，执行变换规则，直至系</a:t>
                </a:r>
                <a:r>
                  <a:rPr lang="zh-CN" altLang="en-US" sz="1600" dirty="0" smtClean="0"/>
                  <a:t>统不再发生能量变化即达</a:t>
                </a:r>
                <a:r>
                  <a:rPr lang="zh-CN" altLang="en-US" sz="1600" dirty="0"/>
                  <a:t>到稳态。</a:t>
                </a:r>
                <a:endParaRPr lang="en-US" altLang="zh-CN" sz="1600" dirty="0"/>
              </a:p>
              <a:p>
                <a:endParaRPr lang="zh-CN" altLang="en-US" sz="1600" dirty="0"/>
              </a:p>
            </p:txBody>
          </p:sp>
        </mc:Choice>
        <mc:Fallback>
          <p:sp>
            <p:nvSpPr>
              <p:cNvPr id="10" name="内容占位符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7105" y="1371600"/>
                <a:ext cx="6884895" cy="5825428"/>
              </a:xfrm>
              <a:blipFill>
                <a:blip r:embed="rId2"/>
                <a:stretch>
                  <a:fillRect l="-531" r="-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17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380302" y="1371600"/>
                <a:ext cx="4978858" cy="4448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zh-CN" altLang="en-US" sz="1600" dirty="0" smtClean="0">
                    <a:solidFill>
                      <a:srgbClr val="FF0000"/>
                    </a:solidFill>
                  </a:rPr>
                  <a:t>阈值临界</a:t>
                </a:r>
                <a:r>
                  <a:rPr lang="en-US" altLang="zh-CN" sz="1600" dirty="0" smtClean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sz="1600" dirty="0" smtClean="0"/>
                  <a:t>运动</a:t>
                </a:r>
                <a:r>
                  <a:rPr lang="zh-CN" altLang="en-US" sz="1600" dirty="0"/>
                  <a:t>判断条件。颗粒能量和最大潜在势能差之和大于能量阈值时，粒子可向周围运动，否则停在原地。</a:t>
                </a:r>
                <a:endParaRPr lang="en-US" altLang="zh-CN" sz="1600" dirty="0"/>
              </a:p>
              <a:p>
                <a:pPr marL="45720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zh-CN" altLang="en-US" sz="1600" dirty="0" smtClean="0"/>
                  <a:t>最大</a:t>
                </a:r>
                <a:r>
                  <a:rPr lang="zh-CN" altLang="en-US" sz="1600" dirty="0"/>
                  <a:t>潜在势能</a:t>
                </a:r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|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=−1,0,1}</m:t>
                      </m:r>
                    </m:oMath>
                  </m:oMathPara>
                </a14:m>
                <a:endParaRPr lang="en-US" altLang="zh-CN" sz="1600" dirty="0" smtClean="0"/>
              </a:p>
              <a:p>
                <a:pPr marL="457200" lvl="1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1600" dirty="0"/>
                  <a:t>对应运动方向</a:t>
                </a:r>
                <a:endParaRPr lang="en-US" altLang="zh-CN" sz="1600" dirty="0"/>
              </a:p>
              <a:p>
                <a:pPr marL="457200" lvl="1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marL="457200" lvl="1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1600" dirty="0"/>
                  <a:t>临界阈值条件</a:t>
                </a:r>
                <a:endParaRPr lang="en-US" altLang="zh-CN" sz="1600" dirty="0"/>
              </a:p>
              <a:p>
                <a:pPr marL="457200" lvl="1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𝑚𝑔𝑑</m:t>
                      </m:r>
                      <m:r>
                        <m:rPr>
                          <m:sty m:val="p"/>
                        </m:rPr>
                        <a:rPr lang="el-GR" altLang="zh-CN" sz="1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pPr marL="457200" lvl="1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altLang="zh-CN" sz="1400" dirty="0"/>
              </a:p>
            </p:txBody>
          </p:sp>
        </mc:Choice>
        <mc:Fallback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02" y="1371600"/>
                <a:ext cx="4978858" cy="4448264"/>
              </a:xfrm>
              <a:prstGeom prst="rect">
                <a:avLst/>
              </a:prstGeom>
              <a:blipFill>
                <a:blip r:embed="rId3"/>
                <a:stretch>
                  <a:fillRect l="-367" t="-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63923" y="5010889"/>
            <a:ext cx="47087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2. </a:t>
            </a:r>
            <a:r>
              <a:rPr lang="zh-CN" altLang="en-US" sz="1600" dirty="0">
                <a:solidFill>
                  <a:srgbClr val="FF0000"/>
                </a:solidFill>
              </a:rPr>
              <a:t>耗散系统</a:t>
            </a:r>
            <a:r>
              <a:rPr lang="en-US" altLang="zh-CN" sz="1600" dirty="0"/>
              <a:t>-</a:t>
            </a:r>
            <a:r>
              <a:rPr lang="zh-CN" altLang="en-US" sz="1600" dirty="0"/>
              <a:t>颗粒能够运动时，其向最低处运动，高度降低，势能转化为动能，一部分能量由于碰撞传递给周围粒子，并在过程中因碰撞和摩擦不断消耗。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11235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Conclusion &amp; Discussion </a:t>
            </a:r>
            <a:r>
              <a:rPr lang="zh-CN" altLang="en-US" sz="4000" dirty="0"/>
              <a:t>结果与讨论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52541" y="5608030"/>
                <a:ext cx="4440398" cy="84636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600" dirty="0" smtClean="0">
                    <a:solidFill>
                      <a:schemeClr val="bg2">
                        <a:lumMod val="75000"/>
                      </a:schemeClr>
                    </a:solidFill>
                  </a:rPr>
                  <a:t>元胞自动机沙堆成型过程</a:t>
                </a:r>
                <a:endParaRPr lang="en-US" altLang="zh-CN" sz="1600" dirty="0" smtClean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600" dirty="0" smtClean="0">
                    <a:solidFill>
                      <a:schemeClr val="bg2">
                        <a:lumMod val="75000"/>
                      </a:schemeClr>
                    </a:solidFill>
                  </a:rPr>
                  <a:t>阈值</a:t>
                </a:r>
                <a:r>
                  <a:rPr lang="en-US" altLang="zh-CN" sz="1600" dirty="0" smtClean="0">
                    <a:solidFill>
                      <a:schemeClr val="bg2">
                        <a:lumMod val="75000"/>
                      </a:schemeClr>
                    </a:solidFill>
                  </a:rPr>
                  <a:t>U= 0.8 </a:t>
                </a:r>
                <a:r>
                  <a:rPr lang="en-US" altLang="zh-CN" sz="1600" dirty="0" err="1" smtClean="0">
                    <a:solidFill>
                      <a:schemeClr val="bg2">
                        <a:lumMod val="75000"/>
                      </a:schemeClr>
                    </a:solidFill>
                  </a:rPr>
                  <a:t>mgd</a:t>
                </a:r>
                <a:r>
                  <a:rPr lang="en-US" altLang="zh-CN" sz="1600" dirty="0" smtClean="0">
                    <a:solidFill>
                      <a:schemeClr val="bg2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bg2">
                        <a:lumMod val="75000"/>
                      </a:schemeClr>
                    </a:solidFill>
                  </a:rPr>
                  <a:t>=0.55,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bg2">
                        <a:lumMod val="75000"/>
                      </a:schemeClr>
                    </a:solidFill>
                  </a:rPr>
                  <a:t>=0.1 </a:t>
                </a:r>
                <a:r>
                  <a:rPr lang="zh-CN" altLang="en-US" sz="1600" dirty="0" smtClean="0">
                    <a:solidFill>
                      <a:schemeClr val="bg2">
                        <a:lumMod val="75000"/>
                      </a:schemeClr>
                    </a:solidFill>
                  </a:rPr>
                  <a:t>粒子数</a:t>
                </a:r>
                <a:r>
                  <a:rPr lang="en-US" altLang="zh-CN" sz="1600" dirty="0" smtClean="0">
                    <a:solidFill>
                      <a:schemeClr val="bg2">
                        <a:lumMod val="75000"/>
                      </a:schemeClr>
                    </a:solidFill>
                  </a:rPr>
                  <a:t>N=5000</a:t>
                </a:r>
              </a:p>
              <a:p>
                <a:pPr marL="0" indent="0">
                  <a:buNone/>
                </a:pP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52541" y="5608030"/>
                <a:ext cx="4440398" cy="846369"/>
              </a:xfrm>
              <a:blipFill>
                <a:blip r:embed="rId4"/>
                <a:stretch>
                  <a:fillRect l="-687" t="-2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14F6-9492-436F-BDA2-452C32E65F1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5092939" y="1510755"/>
            <a:ext cx="488477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</a:rPr>
              <a:t>问题</a:t>
            </a:r>
            <a:r>
              <a:rPr lang="en-US" altLang="zh-CN" sz="2400" b="1" dirty="0">
                <a:solidFill>
                  <a:schemeClr val="accent1"/>
                </a:solidFill>
              </a:rPr>
              <a:t>1-</a:t>
            </a:r>
            <a:r>
              <a:rPr lang="zh-CN" altLang="en-US" sz="2400" b="1" dirty="0">
                <a:solidFill>
                  <a:schemeClr val="accent1"/>
                </a:solidFill>
              </a:rPr>
              <a:t>稳定模式如何形成</a:t>
            </a:r>
            <a:r>
              <a:rPr lang="zh-CN" altLang="en-US" sz="2400" b="1" dirty="0" smtClean="0">
                <a:solidFill>
                  <a:schemeClr val="accent1"/>
                </a:solidFill>
              </a:rPr>
              <a:t>？</a:t>
            </a:r>
          </a:p>
          <a:p>
            <a:pPr>
              <a:lnSpc>
                <a:spcPct val="120000"/>
              </a:lnSpc>
            </a:pP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Sandpile_top_view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469" t="6343" r="20546" b="5179"/>
          <a:stretch/>
        </p:blipFill>
        <p:spPr>
          <a:xfrm>
            <a:off x="462578" y="1210434"/>
            <a:ext cx="4360434" cy="4360434"/>
          </a:xfrm>
        </p:spPr>
      </p:pic>
      <p:sp>
        <p:nvSpPr>
          <p:cNvPr id="4" name="Rectangle 3"/>
          <p:cNvSpPr/>
          <p:nvPr/>
        </p:nvSpPr>
        <p:spPr>
          <a:xfrm>
            <a:off x="5092939" y="2177874"/>
            <a:ext cx="66966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/>
              <a:t>从数学角度出发，该系统可视为</a:t>
            </a:r>
            <a:r>
              <a:rPr lang="zh-CN" altLang="en-US" sz="2000" dirty="0">
                <a:solidFill>
                  <a:srgbClr val="FF0000"/>
                </a:solidFill>
              </a:rPr>
              <a:t>第二类元胞自动机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r>
              <a:rPr lang="en-US" altLang="zh-CN" sz="2000" dirty="0"/>
              <a:t>[5]</a:t>
            </a:r>
            <a:endParaRPr lang="en-US" altLang="zh-CN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/>
              <a:t>系统在迭代后可达到</a:t>
            </a:r>
            <a:r>
              <a:rPr lang="zh-CN" altLang="en-US" sz="2000" dirty="0">
                <a:solidFill>
                  <a:srgbClr val="FF0000"/>
                </a:solidFill>
              </a:rPr>
              <a:t>稳定终态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/>
              <a:t>初始条件和边界条件所具有的随机性大部分消失，部分保留并倾向于</a:t>
            </a:r>
            <a:r>
              <a:rPr lang="zh-CN" altLang="en-US" sz="2000" dirty="0">
                <a:solidFill>
                  <a:srgbClr val="FF0000"/>
                </a:solidFill>
              </a:rPr>
              <a:t>对最终状态产生局部影响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3721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619" y="471267"/>
            <a:ext cx="10515600" cy="829361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Conclusion &amp; Discussion </a:t>
            </a:r>
            <a:r>
              <a:rPr lang="zh-CN" altLang="en-US" sz="4000" dirty="0"/>
              <a:t>结果与讨论</a:t>
            </a:r>
          </a:p>
        </p:txBody>
      </p:sp>
      <p:pic>
        <p:nvPicPr>
          <p:cNvPr id="13" name="IMG_6980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2" end="1149.6666"/>
                </p14:media>
              </p:ext>
            </p:extLst>
          </p:nvPr>
        </p:nvPicPr>
        <p:blipFill rotWithShape="1">
          <a:blip r:embed="rId6"/>
          <a:srcRect l="35480" t="12812" r="31678" b="41530"/>
          <a:stretch/>
        </p:blipFill>
        <p:spPr>
          <a:xfrm>
            <a:off x="905619" y="1808460"/>
            <a:ext cx="4804899" cy="3286311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5B7E1-7432-4464-8F06-18982129A9E9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7" name="Sandpile_side_view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7253" t="9874" r="8743" b="6125"/>
          <a:stretch/>
        </p:blipFill>
        <p:spPr>
          <a:xfrm>
            <a:off x="6095999" y="1713731"/>
            <a:ext cx="4025153" cy="3475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75447" y="5340687"/>
                <a:ext cx="628425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latin typeface="+mj-ea"/>
                    <a:ea typeface="+mj-ea"/>
                  </a:rPr>
                  <a:t>沙堆</a:t>
                </a:r>
                <a:r>
                  <a:rPr lang="zh-CN" altLang="en-US" sz="2400" b="1" dirty="0">
                    <a:latin typeface="+mj-ea"/>
                    <a:ea typeface="+mj-ea"/>
                  </a:rPr>
                  <a:t>形</a:t>
                </a:r>
                <a:r>
                  <a:rPr lang="zh-CN" altLang="en-US" sz="2400" b="1" dirty="0" smtClean="0">
                    <a:latin typeface="+mj-ea"/>
                    <a:ea typeface="+mj-ea"/>
                  </a:rPr>
                  <a:t>成</a:t>
                </a:r>
                <a:r>
                  <a:rPr lang="en-US" altLang="zh-CN" sz="2400" b="1" dirty="0" smtClean="0">
                    <a:latin typeface="+mj-ea"/>
                    <a:ea typeface="+mj-ea"/>
                  </a:rPr>
                  <a:t>-</a:t>
                </a:r>
                <a:r>
                  <a:rPr lang="zh-CN" altLang="en-US" sz="2400" b="1" dirty="0" smtClean="0">
                    <a:latin typeface="+mj-ea"/>
                    <a:ea typeface="+mj-ea"/>
                  </a:rPr>
                  <a:t>实验</a:t>
                </a:r>
                <a:r>
                  <a:rPr lang="en-US" altLang="zh-CN" sz="2400" b="1" dirty="0" smtClean="0">
                    <a:latin typeface="+mj-ea"/>
                    <a:ea typeface="+mj-ea"/>
                  </a:rPr>
                  <a:t>/</a:t>
                </a:r>
                <a:r>
                  <a:rPr lang="zh-CN" altLang="en-US" sz="2400" b="1" dirty="0">
                    <a:latin typeface="+mj-ea"/>
                    <a:ea typeface="+mj-ea"/>
                  </a:rPr>
                  <a:t>模</a:t>
                </a:r>
                <a:r>
                  <a:rPr lang="zh-CN" altLang="en-US" sz="2400" b="1" dirty="0" smtClean="0">
                    <a:latin typeface="+mj-ea"/>
                    <a:ea typeface="+mj-ea"/>
                  </a:rPr>
                  <a:t>拟</a:t>
                </a:r>
                <a:r>
                  <a:rPr lang="en-US" altLang="zh-CN" sz="2400" b="1" dirty="0" smtClean="0">
                    <a:latin typeface="+mj-ea"/>
                    <a:ea typeface="+mj-ea"/>
                  </a:rPr>
                  <a:t>-</a:t>
                </a:r>
                <a:r>
                  <a:rPr lang="zh-CN" altLang="en-US" sz="2400" b="1" dirty="0" smtClean="0">
                    <a:latin typeface="+mj-ea"/>
                    <a:ea typeface="+mj-ea"/>
                  </a:rPr>
                  <a:t>对比</a:t>
                </a:r>
                <a:endParaRPr lang="en-US" altLang="zh-CN" sz="2400" b="1" dirty="0">
                  <a:latin typeface="+mj-ea"/>
                  <a:ea typeface="+mj-ea"/>
                </a:endParaRPr>
              </a:p>
              <a:p>
                <a:endParaRPr lang="en-US" altLang="zh-CN" b="1" dirty="0"/>
              </a:p>
              <a:p>
                <a:r>
                  <a:rPr lang="zh-CN" altLang="en-US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参数： </a:t>
                </a:r>
                <a:r>
                  <a:rPr lang="en-US" altLang="zh-CN" b="1" dirty="0">
                    <a:solidFill>
                      <a:schemeClr val="bg2">
                        <a:lumMod val="75000"/>
                      </a:schemeClr>
                    </a:solidFill>
                  </a:rPr>
                  <a:t>U= </a:t>
                </a:r>
                <a:r>
                  <a:rPr lang="en-US" altLang="zh-CN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0.8mgd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bg2">
                        <a:lumMod val="75000"/>
                      </a:schemeClr>
                    </a:solidFill>
                  </a:rPr>
                  <a:t>=</a:t>
                </a:r>
                <a:r>
                  <a:rPr lang="en-US" altLang="zh-CN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0.55,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bg2">
                        <a:lumMod val="75000"/>
                      </a:schemeClr>
                    </a:solidFill>
                  </a:rPr>
                  <a:t>=0.1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47" y="5340687"/>
                <a:ext cx="6284259" cy="1015663"/>
              </a:xfrm>
              <a:prstGeom prst="rect">
                <a:avLst/>
              </a:prstGeom>
              <a:blipFill>
                <a:blip r:embed="rId8"/>
                <a:stretch>
                  <a:fillRect l="-1455" t="-4790" b="-8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16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Phenomenon &amp; Description </a:t>
            </a:r>
            <a:r>
              <a:rPr lang="zh-CN" altLang="en-US" dirty="0"/>
              <a:t>现象与</a:t>
            </a:r>
            <a:r>
              <a:rPr lang="zh-CN" altLang="en-US" dirty="0" smtClean="0"/>
              <a:t>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7443" y="1613471"/>
            <a:ext cx="6734175" cy="2395482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Non-adhesive granular materials can be poured such that they form a cone-like pile. Investigate the parameters that affect the formation of the cone and the angle it makes </a:t>
            </a:r>
            <a:r>
              <a:rPr lang="en-US" altLang="zh-CN" sz="2200" dirty="0" smtClean="0"/>
              <a:t>with </a:t>
            </a:r>
            <a:r>
              <a:rPr lang="en-US" altLang="zh-CN" sz="2200" dirty="0"/>
              <a:t>the ground</a:t>
            </a:r>
            <a:r>
              <a:rPr lang="en-US" altLang="zh-CN" sz="2200" dirty="0" smtClean="0"/>
              <a:t>.</a:t>
            </a:r>
          </a:p>
          <a:p>
            <a:r>
              <a:rPr lang="zh-CN" altLang="en-US" sz="2200" dirty="0">
                <a:solidFill>
                  <a:srgbClr val="FF0000"/>
                </a:solidFill>
              </a:rPr>
              <a:t>非粘</a:t>
            </a:r>
            <a:r>
              <a:rPr lang="zh-CN" altLang="en-US" sz="2200" dirty="0" smtClean="0">
                <a:solidFill>
                  <a:srgbClr val="FF0000"/>
                </a:solidFill>
              </a:rPr>
              <a:t>性</a:t>
            </a:r>
            <a:r>
              <a:rPr lang="zh-CN" altLang="en-US" sz="2200" dirty="0" smtClean="0"/>
              <a:t>颗粒状物质可以倾倒形成</a:t>
            </a:r>
            <a:r>
              <a:rPr lang="zh-CN" altLang="en-US" sz="2200" dirty="0" smtClean="0">
                <a:solidFill>
                  <a:srgbClr val="FF0000"/>
                </a:solidFill>
              </a:rPr>
              <a:t>圆锥形的堆体</a:t>
            </a:r>
            <a:r>
              <a:rPr lang="zh-CN" altLang="en-US" sz="2200" dirty="0" smtClean="0"/>
              <a:t>。探索影响这一形状形成的参数以及其与地面形成的角度。</a:t>
            </a:r>
            <a:endParaRPr lang="en-US" altLang="zh-CN" sz="2200" dirty="0" smtClean="0"/>
          </a:p>
          <a:p>
            <a:endParaRPr lang="en-US" altLang="zh-CN" sz="2200" dirty="0"/>
          </a:p>
          <a:p>
            <a:pPr marL="0" indent="0">
              <a:buNone/>
            </a:pPr>
            <a:endParaRPr lang="zh-CN" altLang="en-US" sz="220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F81F-B532-411B-BE2F-A3C30DB3EDC7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No.7 Conical Piles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9" name="IMG_698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2" end="1149.6666"/>
                </p14:media>
              </p:ext>
            </p:extLst>
          </p:nvPr>
        </p:nvPicPr>
        <p:blipFill rotWithShape="1">
          <a:blip r:embed="rId4"/>
          <a:srcRect l="35965" t="12812" r="32291" b="41530"/>
          <a:stretch/>
        </p:blipFill>
        <p:spPr>
          <a:xfrm>
            <a:off x="364117" y="1743066"/>
            <a:ext cx="4741961" cy="3286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73792" y="4209329"/>
            <a:ext cx="5588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A</a:t>
            </a:r>
            <a:r>
              <a:rPr lang="zh-CN" altLang="en-US" dirty="0"/>
              <a:t>：圆锥如何</a:t>
            </a:r>
            <a:r>
              <a:rPr lang="zh-CN" altLang="en-US" b="1" dirty="0"/>
              <a:t>形成？（</a:t>
            </a:r>
            <a:r>
              <a:rPr lang="en-US" altLang="zh-CN" b="1" dirty="0"/>
              <a:t>Formation of the cone</a:t>
            </a:r>
            <a:r>
              <a:rPr lang="zh-CN" altLang="en-US" b="1" dirty="0"/>
              <a:t>）</a:t>
            </a:r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B</a:t>
            </a:r>
            <a:r>
              <a:rPr lang="zh-CN" altLang="en-US" dirty="0"/>
              <a:t>：在锥体不发生滑动的条件下，其母线与地面的最大夹角称为</a:t>
            </a:r>
            <a:r>
              <a:rPr lang="zh-CN" altLang="en-US" b="1" dirty="0"/>
              <a:t>静止角度（</a:t>
            </a:r>
            <a:r>
              <a:rPr lang="en-US" altLang="zh-CN" b="1" dirty="0"/>
              <a:t>Static Angle of Repose</a:t>
            </a:r>
            <a:r>
              <a:rPr lang="zh-CN" altLang="en-US" b="1" dirty="0"/>
              <a:t>）</a:t>
            </a:r>
            <a:r>
              <a:rPr lang="zh-CN" altLang="en-US" dirty="0"/>
              <a:t>。静止角度的影响因素？</a:t>
            </a:r>
          </a:p>
        </p:txBody>
      </p:sp>
    </p:spTree>
    <p:extLst>
      <p:ext uri="{BB962C8B-B14F-4D97-AF65-F5344CB8AC3E}">
        <p14:creationId xmlns:p14="http://schemas.microsoft.com/office/powerpoint/2010/main" val="409590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833"/>
          </a:xfrm>
        </p:spPr>
        <p:txBody>
          <a:bodyPr/>
          <a:lstStyle/>
          <a:p>
            <a:r>
              <a:rPr lang="en-US" altLang="zh-CN" dirty="0" smtClean="0"/>
              <a:t>Conclusion &amp; Discussion </a:t>
            </a:r>
            <a:r>
              <a:rPr lang="zh-CN" altLang="en-US" dirty="0" smtClean="0"/>
              <a:t>结果与讨论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7387" y="1514766"/>
            <a:ext cx="5707012" cy="59678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b="1" dirty="0" smtClean="0">
                <a:solidFill>
                  <a:schemeClr val="accent1"/>
                </a:solidFill>
              </a:rPr>
              <a:t>问题</a:t>
            </a:r>
            <a:r>
              <a:rPr lang="en-US" altLang="zh-CN" sz="2400" b="1" dirty="0" smtClean="0">
                <a:solidFill>
                  <a:schemeClr val="accent1"/>
                </a:solidFill>
              </a:rPr>
              <a:t>1-</a:t>
            </a:r>
            <a:r>
              <a:rPr lang="zh-CN" altLang="en-US" sz="2400" b="1" dirty="0" smtClean="0">
                <a:solidFill>
                  <a:schemeClr val="accent1"/>
                </a:solidFill>
              </a:rPr>
              <a:t>稳定模式如何形成？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A2B2-65E8-4B17-9D53-68AFEDA4F6CA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No.7 Conical Piles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11063" y="1895275"/>
            <a:ext cx="5511313" cy="3938617"/>
            <a:chOff x="486074" y="1613513"/>
            <a:chExt cx="5511313" cy="39386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77153" y="5244353"/>
                  <a:ext cx="50202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底</a:t>
                  </a:r>
                  <a:r>
                    <a:rPr lang="zh-CN" altLang="en-US" sz="14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面倾角与时间的关系 </a:t>
                  </a:r>
                  <a:r>
                    <a:rPr lang="en-US" altLang="zh-CN" sz="1400" b="1" dirty="0">
                      <a:solidFill>
                        <a:schemeClr val="bg2">
                          <a:lumMod val="75000"/>
                        </a:schemeClr>
                      </a:solidFill>
                    </a:rPr>
                    <a:t>U= 0.8mgd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zh-CN" sz="1400" b="1" dirty="0">
                      <a:solidFill>
                        <a:schemeClr val="bg2">
                          <a:lumMod val="75000"/>
                        </a:schemeClr>
                      </a:solidFill>
                    </a:rPr>
                    <a:t>=</a:t>
                  </a:r>
                  <a:r>
                    <a:rPr lang="en-US" altLang="zh-CN" sz="1400" b="1" dirty="0" smtClean="0">
                      <a:solidFill>
                        <a:schemeClr val="bg2">
                          <a:lumMod val="75000"/>
                        </a:schemeClr>
                      </a:solidFill>
                    </a:rPr>
                    <a:t>0.55,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altLang="zh-CN" sz="1400" b="1" dirty="0">
                      <a:solidFill>
                        <a:schemeClr val="bg2">
                          <a:lumMod val="75000"/>
                        </a:schemeClr>
                      </a:solidFill>
                    </a:rPr>
                    <a:t>=</a:t>
                  </a:r>
                  <a:r>
                    <a:rPr lang="en-US" altLang="zh-CN" sz="1400" b="1" dirty="0" smtClean="0">
                      <a:solidFill>
                        <a:schemeClr val="bg2">
                          <a:lumMod val="75000"/>
                        </a:schemeClr>
                      </a:solidFill>
                    </a:rPr>
                    <a:t>0.1</a:t>
                  </a:r>
                  <a:endParaRPr lang="en-US" altLang="zh-CN" sz="1400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153" y="5244353"/>
                  <a:ext cx="5020234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364" t="-6000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74" y="1613513"/>
              <a:ext cx="5305338" cy="36308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22376" y="2197135"/>
                <a:ext cx="5023843" cy="2806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从物理角度出发，颗粒堆体形成过程即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系统能量输入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耗散</a:t>
                </a:r>
                <a:r>
                  <a:rPr lang="zh-CN" altLang="en-US" dirty="0"/>
                  <a:t>的过程。</a:t>
                </a:r>
                <a:endParaRPr lang="en-US" altLang="zh-CN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颗粒在初始动能下开始运动，能量同时发生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扩散（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）</a:t>
                </a:r>
                <a:r>
                  <a:rPr lang="zh-CN" altLang="en-US" dirty="0"/>
                  <a:t>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损失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，直至能量耗尽。</a:t>
                </a:r>
                <a:endParaRPr lang="en-US" altLang="zh-CN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由热力学第二定律，系统倾向于向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能量最低的状态</a:t>
                </a:r>
                <a:r>
                  <a:rPr lang="zh-CN" altLang="en-US" dirty="0"/>
                  <a:t>运动，即所有粒子高度和动能均为零</a:t>
                </a:r>
                <a:r>
                  <a:rPr lang="en-US" altLang="zh-CN" dirty="0" smtClean="0"/>
                  <a:t>[6]</a:t>
                </a:r>
                <a:r>
                  <a:rPr lang="zh-CN" altLang="en-US" dirty="0"/>
                  <a:t>。但由于颗粒物质的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阈值临界性</a:t>
                </a:r>
                <a:r>
                  <a:rPr lang="zh-CN" altLang="en-US" dirty="0"/>
                  <a:t>，系统最终达到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不稳定的平衡态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376" y="2197135"/>
                <a:ext cx="5023843" cy="2806522"/>
              </a:xfrm>
              <a:prstGeom prst="rect">
                <a:avLst/>
              </a:prstGeom>
              <a:blipFill>
                <a:blip r:embed="rId4"/>
                <a:stretch>
                  <a:fillRect l="-850" t="-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&amp; Discussion </a:t>
            </a:r>
            <a:r>
              <a:rPr lang="zh-CN" altLang="en-US" dirty="0"/>
              <a:t>结果与讨论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E570-313C-44A4-9AF8-7D5A763D487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98712" y="4598335"/>
            <a:ext cx="10394576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b="1" dirty="0" smtClean="0"/>
              <a:t>耗散系统的</a:t>
            </a:r>
            <a:r>
              <a:rPr lang="zh-CN" altLang="en-US" b="1" dirty="0" smtClean="0">
                <a:solidFill>
                  <a:srgbClr val="FF0000"/>
                </a:solidFill>
              </a:rPr>
              <a:t>自组织临界现象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en-US" altLang="zh-CN" b="1" i="1" dirty="0" smtClean="0">
                <a:solidFill>
                  <a:srgbClr val="FF0000"/>
                </a:solidFill>
              </a:rPr>
              <a:t>Self-Organized Criticality</a:t>
            </a:r>
            <a:r>
              <a:rPr lang="en-US" altLang="zh-CN" b="1" dirty="0" smtClean="0">
                <a:solidFill>
                  <a:srgbClr val="FF0000"/>
                </a:solidFill>
              </a:rPr>
              <a:t>)[4]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8471" y="4174234"/>
            <a:ext cx="37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每次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迭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代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能量损失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65477" y="4189779"/>
            <a:ext cx="37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能量损失分布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幂律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5692" y="5958629"/>
            <a:ext cx="84044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200" dirty="0"/>
              <a:t>Bak, P., Tang, C., Wiesenfeld, K., </a:t>
            </a:r>
            <a:r>
              <a:rPr lang="en-US" altLang="zh-CN" sz="1200" b="1" dirty="0"/>
              <a:t>Self-organized criticality: An explanation of the 1/f noise</a:t>
            </a:r>
            <a:r>
              <a:rPr lang="en-US" altLang="zh-CN" sz="1200" dirty="0"/>
              <a:t>, </a:t>
            </a:r>
            <a:r>
              <a:rPr lang="en-US" altLang="zh-CN" sz="1200" i="1" dirty="0"/>
              <a:t>Phys. Rev. Lett</a:t>
            </a:r>
            <a:r>
              <a:rPr lang="en-US" altLang="zh-CN" sz="1200" dirty="0"/>
              <a:t>. (1987)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6" y="1215351"/>
            <a:ext cx="4479242" cy="29884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418" y="1215351"/>
            <a:ext cx="4417695" cy="298844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44388" y="5129087"/>
            <a:ext cx="4538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系统不需调整参数即可自发达到稳态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时间和空间的尺度不变性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3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&amp; Discussion </a:t>
            </a:r>
            <a:r>
              <a:rPr lang="zh-CN" altLang="en-US" dirty="0"/>
              <a:t>结果与讨论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E570-313C-44A4-9AF8-7D5A763D487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No.7 Conical Piles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22</a:t>
            </a:fld>
            <a:endParaRPr lang="zh-CN" altLang="en-US"/>
          </a:p>
        </p:txBody>
      </p:sp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5824285"/>
              </p:ext>
            </p:extLst>
          </p:nvPr>
        </p:nvGraphicFramePr>
        <p:xfrm>
          <a:off x="6858892" y="1194486"/>
          <a:ext cx="5379182" cy="3368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8403660"/>
              </p:ext>
            </p:extLst>
          </p:nvPr>
        </p:nvGraphicFramePr>
        <p:xfrm>
          <a:off x="2944906" y="3469341"/>
          <a:ext cx="7263078" cy="3380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>
          <a:xfrm>
            <a:off x="838200" y="1324767"/>
            <a:ext cx="6096000" cy="4931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</a:rPr>
              <a:t>问题</a:t>
            </a:r>
            <a:r>
              <a:rPr lang="en-US" altLang="zh-CN" sz="2400" b="1" dirty="0">
                <a:solidFill>
                  <a:schemeClr val="accent1"/>
                </a:solidFill>
              </a:rPr>
              <a:t>2-</a:t>
            </a:r>
            <a:r>
              <a:rPr lang="zh-CN" altLang="en-US" sz="2400" b="1" dirty="0">
                <a:solidFill>
                  <a:schemeClr val="accent1"/>
                </a:solidFill>
              </a:rPr>
              <a:t>静止角度的影响参数</a:t>
            </a:r>
            <a:r>
              <a:rPr lang="zh-CN" altLang="en-US" sz="2400" b="1" dirty="0" smtClean="0">
                <a:solidFill>
                  <a:schemeClr val="accent1"/>
                </a:solidFill>
              </a:rPr>
              <a:t>？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64782" y="2179541"/>
                <a:ext cx="51729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通过对特征参数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dirty="0" smtClean="0"/>
                  <a:t>的数值扫描探索了模型的参数空间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82" y="2179541"/>
                <a:ext cx="5172948" cy="646331"/>
              </a:xfrm>
              <a:prstGeom prst="rect">
                <a:avLst/>
              </a:prstGeom>
              <a:blipFill>
                <a:blip r:embed="rId4"/>
                <a:stretch>
                  <a:fillRect l="-1061" t="-7547" r="-825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08528" y="3173920"/>
                <a:ext cx="4941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1. </a:t>
                </a:r>
                <a:r>
                  <a:rPr lang="zh-CN" altLang="en-US" b="1" dirty="0" smtClean="0"/>
                  <a:t>静止角度与</a:t>
                </a:r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zh-CN" altLang="en-US" b="1" dirty="0" smtClean="0"/>
                  <a:t> 正相关，与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负相关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28" y="3173920"/>
                <a:ext cx="4941796" cy="369332"/>
              </a:xfrm>
              <a:prstGeom prst="rect">
                <a:avLst/>
              </a:prstGeom>
              <a:blipFill>
                <a:blip r:embed="rId5"/>
                <a:stretch>
                  <a:fillRect l="-986"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008528" y="3715113"/>
                <a:ext cx="3536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对系统影响并不单调，取决于具体参数组合。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28" y="3715113"/>
                <a:ext cx="3536578" cy="646331"/>
              </a:xfrm>
              <a:prstGeom prst="rect">
                <a:avLst/>
              </a:prstGeom>
              <a:blipFill>
                <a:blip r:embed="rId6"/>
                <a:stretch>
                  <a:fillRect l="-1377" t="-6604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12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&amp; Discussion </a:t>
            </a:r>
            <a:r>
              <a:rPr lang="zh-CN" altLang="en-US" dirty="0"/>
              <a:t>结果与讨论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E570-313C-44A4-9AF8-7D5A763D487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b="1" dirty="0" smtClean="0">
                <a:solidFill>
                  <a:schemeClr val="accent1"/>
                </a:solidFill>
              </a:rPr>
              <a:t>问题</a:t>
            </a:r>
            <a:r>
              <a:rPr lang="en-US" altLang="zh-CN" sz="2400" b="1" dirty="0" smtClean="0">
                <a:solidFill>
                  <a:schemeClr val="accent1"/>
                </a:solidFill>
              </a:rPr>
              <a:t>2-</a:t>
            </a:r>
            <a:r>
              <a:rPr lang="zh-CN" altLang="en-US" sz="2400" b="1" dirty="0">
                <a:solidFill>
                  <a:schemeClr val="accent1"/>
                </a:solidFill>
              </a:rPr>
              <a:t>静止角</a:t>
            </a:r>
            <a:r>
              <a:rPr lang="zh-CN" altLang="en-US" sz="2400" b="1" dirty="0" smtClean="0">
                <a:solidFill>
                  <a:schemeClr val="accent1"/>
                </a:solidFill>
              </a:rPr>
              <a:t>度的影响参数？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635" y="2118374"/>
            <a:ext cx="433771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1. </a:t>
            </a:r>
            <a:r>
              <a:rPr lang="zh-CN" altLang="en-US" b="1" dirty="0" smtClean="0"/>
              <a:t>模型空间可以完整覆盖实验数据。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effectLst/>
              </a:rPr>
              <a:t>2. </a:t>
            </a:r>
            <a:r>
              <a:rPr lang="zh-CN" altLang="en-US" b="1" dirty="0" smtClean="0">
                <a:effectLst/>
              </a:rPr>
              <a:t>元胞自动机模型显示大部分颗粒的静止角处于</a:t>
            </a:r>
            <a:r>
              <a:rPr lang="en-US" altLang="zh-CN" b="1" dirty="0" smtClean="0">
                <a:effectLst/>
              </a:rPr>
              <a:t>15-45</a:t>
            </a:r>
            <a:r>
              <a:rPr lang="zh-CN" altLang="en-US" b="1" dirty="0" smtClean="0">
                <a:effectLst/>
              </a:rPr>
              <a:t>度之间，与文献相符。</a:t>
            </a:r>
            <a:r>
              <a:rPr lang="en-US" altLang="zh-CN" b="1" dirty="0" smtClean="0"/>
              <a:t>[1]</a:t>
            </a:r>
          </a:p>
          <a:p>
            <a:endParaRPr lang="en-US" altLang="zh-CN" b="1" dirty="0">
              <a:effectLst/>
            </a:endParaRPr>
          </a:p>
          <a:p>
            <a:endParaRPr lang="en-US" altLang="zh-CN" b="1" dirty="0" smtClean="0">
              <a:effectLst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38106" y="1582833"/>
            <a:ext cx="6402101" cy="3598458"/>
            <a:chOff x="5538106" y="1582833"/>
            <a:chExt cx="6402101" cy="3598458"/>
          </a:xfrm>
        </p:grpSpPr>
        <p:graphicFrame>
          <p:nvGraphicFramePr>
            <p:cNvPr id="10" name="Chart 1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10276171"/>
                </p:ext>
              </p:extLst>
            </p:nvPr>
          </p:nvGraphicFramePr>
          <p:xfrm>
            <a:off x="5538106" y="1582833"/>
            <a:ext cx="6402101" cy="35604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" name="文本框 2"/>
            <p:cNvSpPr txBox="1"/>
            <p:nvPr/>
          </p:nvSpPr>
          <p:spPr>
            <a:xfrm>
              <a:off x="8031125" y="4904292"/>
              <a:ext cx="1951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Experiment Values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7876953" y="4961291"/>
              <a:ext cx="154172" cy="14353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20298"/>
              </p:ext>
            </p:extLst>
          </p:nvPr>
        </p:nvGraphicFramePr>
        <p:xfrm>
          <a:off x="1126188" y="4110055"/>
          <a:ext cx="4411918" cy="13712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0274">
                  <a:extLst>
                    <a:ext uri="{9D8B030D-6E8A-4147-A177-3AD203B41FA5}">
                      <a16:colId xmlns:a16="http://schemas.microsoft.com/office/drawing/2014/main" val="1807536227"/>
                    </a:ext>
                  </a:extLst>
                </a:gridCol>
                <a:gridCol w="630274">
                  <a:extLst>
                    <a:ext uri="{9D8B030D-6E8A-4147-A177-3AD203B41FA5}">
                      <a16:colId xmlns:a16="http://schemas.microsoft.com/office/drawing/2014/main" val="3916650662"/>
                    </a:ext>
                  </a:extLst>
                </a:gridCol>
                <a:gridCol w="630274">
                  <a:extLst>
                    <a:ext uri="{9D8B030D-6E8A-4147-A177-3AD203B41FA5}">
                      <a16:colId xmlns:a16="http://schemas.microsoft.com/office/drawing/2014/main" val="2470702361"/>
                    </a:ext>
                  </a:extLst>
                </a:gridCol>
                <a:gridCol w="630274">
                  <a:extLst>
                    <a:ext uri="{9D8B030D-6E8A-4147-A177-3AD203B41FA5}">
                      <a16:colId xmlns:a16="http://schemas.microsoft.com/office/drawing/2014/main" val="3632087660"/>
                    </a:ext>
                  </a:extLst>
                </a:gridCol>
                <a:gridCol w="630274">
                  <a:extLst>
                    <a:ext uri="{9D8B030D-6E8A-4147-A177-3AD203B41FA5}">
                      <a16:colId xmlns:a16="http://schemas.microsoft.com/office/drawing/2014/main" val="714864196"/>
                    </a:ext>
                  </a:extLst>
                </a:gridCol>
                <a:gridCol w="630274">
                  <a:extLst>
                    <a:ext uri="{9D8B030D-6E8A-4147-A177-3AD203B41FA5}">
                      <a16:colId xmlns:a16="http://schemas.microsoft.com/office/drawing/2014/main" val="1459099289"/>
                    </a:ext>
                  </a:extLst>
                </a:gridCol>
                <a:gridCol w="630274">
                  <a:extLst>
                    <a:ext uri="{9D8B030D-6E8A-4147-A177-3AD203B41FA5}">
                      <a16:colId xmlns:a16="http://schemas.microsoft.com/office/drawing/2014/main" val="31001004"/>
                    </a:ext>
                  </a:extLst>
                </a:gridCol>
              </a:tblGrid>
              <a:tr h="31765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材料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u="none" strike="noStrike">
                          <a:effectLst/>
                          <a:latin typeface="+mn-ea"/>
                          <a:ea typeface="+mn-ea"/>
                        </a:rPr>
                        <a:t>绿豆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u="none" strike="noStrike">
                          <a:effectLst/>
                          <a:latin typeface="+mn-ea"/>
                          <a:ea typeface="+mn-ea"/>
                        </a:rPr>
                        <a:t>黄豆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u="none" strike="noStrike">
                          <a:effectLst/>
                          <a:latin typeface="+mn-ea"/>
                          <a:ea typeface="+mn-ea"/>
                        </a:rPr>
                        <a:t>大米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u="none" strike="noStrike">
                          <a:effectLst/>
                          <a:latin typeface="+mn-ea"/>
                          <a:ea typeface="+mn-ea"/>
                        </a:rPr>
                        <a:t>小米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u="none" strike="noStrike">
                          <a:effectLst/>
                          <a:latin typeface="+mn-ea"/>
                          <a:ea typeface="+mn-ea"/>
                        </a:rPr>
                        <a:t>沙子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u="none" strike="noStrike">
                          <a:effectLst/>
                          <a:latin typeface="+mn-ea"/>
                          <a:ea typeface="+mn-ea"/>
                        </a:rPr>
                        <a:t>玻璃球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05471207"/>
                  </a:ext>
                </a:extLst>
              </a:tr>
              <a:tr h="37678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损失系数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>
                          <a:effectLst/>
                          <a:latin typeface="+mn-ea"/>
                          <a:ea typeface="+mn-ea"/>
                        </a:rPr>
                        <a:t>0.502561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>
                          <a:effectLst/>
                          <a:latin typeface="+mn-ea"/>
                          <a:ea typeface="+mn-ea"/>
                        </a:rPr>
                        <a:t>0.470152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>
                          <a:effectLst/>
                          <a:latin typeface="+mn-ea"/>
                          <a:ea typeface="+mn-ea"/>
                        </a:rPr>
                        <a:t>0.552931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>
                          <a:effectLst/>
                          <a:latin typeface="+mn-ea"/>
                          <a:ea typeface="+mn-ea"/>
                        </a:rPr>
                        <a:t>0.537117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 dirty="0">
                          <a:effectLst/>
                          <a:latin typeface="+mn-ea"/>
                          <a:ea typeface="+mn-ea"/>
                        </a:rPr>
                        <a:t>0.892244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>
                          <a:effectLst/>
                          <a:latin typeface="+mn-ea"/>
                          <a:ea typeface="+mn-ea"/>
                        </a:rPr>
                        <a:t>0.38822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92771740"/>
                  </a:ext>
                </a:extLst>
              </a:tr>
              <a:tr h="3591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误差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>
                          <a:effectLst/>
                          <a:latin typeface="+mn-ea"/>
                          <a:ea typeface="+mn-ea"/>
                        </a:rPr>
                        <a:t>0.031982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>
                          <a:effectLst/>
                          <a:latin typeface="+mn-ea"/>
                          <a:ea typeface="+mn-ea"/>
                        </a:rPr>
                        <a:t>0.027057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>
                          <a:effectLst/>
                          <a:latin typeface="+mn-ea"/>
                          <a:ea typeface="+mn-ea"/>
                        </a:rPr>
                        <a:t>0.056135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 dirty="0">
                          <a:effectLst/>
                          <a:latin typeface="+mn-ea"/>
                          <a:ea typeface="+mn-ea"/>
                        </a:rPr>
                        <a:t>0.05297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>
                          <a:effectLst/>
                          <a:latin typeface="+mn-ea"/>
                          <a:ea typeface="+mn-ea"/>
                        </a:rPr>
                        <a:t>0.107224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u="none" strike="noStrike" dirty="0">
                          <a:effectLst/>
                          <a:latin typeface="+mn-ea"/>
                          <a:ea typeface="+mn-ea"/>
                        </a:rPr>
                        <a:t>0.029094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41277838"/>
                  </a:ext>
                </a:extLst>
              </a:tr>
              <a:tr h="31765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静止角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24.59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27.9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30.58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34.44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34.63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31.9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84941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03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1099"/>
            <a:ext cx="10515600" cy="829361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Review &amp; Conclusion </a:t>
            </a:r>
            <a:r>
              <a:rPr lang="zh-CN" altLang="en-US" sz="4000" dirty="0" smtClean="0"/>
              <a:t>回顾与总结</a:t>
            </a:r>
            <a:endParaRPr lang="zh-CN" altLang="en-US" sz="400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B9D1-8EA4-4881-8E53-A126CA743B82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75447" y="17303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设计实验，基于实验结果，</a:t>
            </a:r>
            <a:r>
              <a:rPr lang="zh-CN" altLang="en-US" b="1" dirty="0">
                <a:latin typeface="+mj-ea"/>
                <a:ea typeface="+mj-ea"/>
              </a:rPr>
              <a:t>归纳总结</a:t>
            </a:r>
            <a:r>
              <a:rPr lang="zh-CN" altLang="en-US" dirty="0">
                <a:latin typeface="+mj-ea"/>
                <a:ea typeface="+mj-ea"/>
              </a:rPr>
              <a:t>了颗粒物质堆体的一系列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基本性质</a:t>
            </a:r>
            <a:r>
              <a:rPr lang="zh-CN" altLang="en-US" dirty="0">
                <a:latin typeface="+mj-ea"/>
                <a:ea typeface="+mj-ea"/>
              </a:rPr>
              <a:t>。</a:t>
            </a:r>
            <a:endParaRPr lang="en-US" altLang="zh-CN" dirty="0">
              <a:latin typeface="+mj-ea"/>
              <a:ea typeface="+mj-ea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03370"/>
              </p:ext>
            </p:extLst>
          </p:nvPr>
        </p:nvGraphicFramePr>
        <p:xfrm>
          <a:off x="3656666" y="2838196"/>
          <a:ext cx="1429288" cy="1114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16">
                  <a:extLst>
                    <a:ext uri="{9D8B030D-6E8A-4147-A177-3AD203B41FA5}">
                      <a16:colId xmlns:a16="http://schemas.microsoft.com/office/drawing/2014/main" val="313025912"/>
                    </a:ext>
                  </a:extLst>
                </a:gridCol>
                <a:gridCol w="751472">
                  <a:extLst>
                    <a:ext uri="{9D8B030D-6E8A-4147-A177-3AD203B41FA5}">
                      <a16:colId xmlns:a16="http://schemas.microsoft.com/office/drawing/2014/main" val="537993529"/>
                    </a:ext>
                  </a:extLst>
                </a:gridCol>
              </a:tblGrid>
              <a:tr h="312979"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漏斗半径</a:t>
                      </a:r>
                      <a:r>
                        <a:rPr lang="en-US" altLang="zh-CN" sz="1100" dirty="0" smtClean="0"/>
                        <a:t>[cm]</a:t>
                      </a:r>
                      <a:endParaRPr lang="zh-CN" altLang="en-US" sz="1100" dirty="0"/>
                    </a:p>
                  </a:txBody>
                  <a:tcPr marL="69108" marR="69108" marT="34554" marB="34554"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沙堆倾角</a:t>
                      </a:r>
                      <a:r>
                        <a:rPr lang="en-US" altLang="zh-CN" sz="1100" dirty="0" smtClean="0"/>
                        <a:t>[</a:t>
                      </a:r>
                      <a:r>
                        <a:rPr lang="en-US" altLang="zh-CN" sz="1100" dirty="0" err="1" smtClean="0"/>
                        <a:t>deg</a:t>
                      </a:r>
                      <a:r>
                        <a:rPr lang="en-US" altLang="zh-CN" sz="1100" dirty="0" smtClean="0"/>
                        <a:t>]</a:t>
                      </a:r>
                      <a:endParaRPr lang="zh-CN" altLang="en-US" sz="1100" dirty="0"/>
                    </a:p>
                  </a:txBody>
                  <a:tcPr marL="69108" marR="69108" marT="34554" marB="34554"/>
                </a:tc>
                <a:extLst>
                  <a:ext uri="{0D108BD9-81ED-4DB2-BD59-A6C34878D82A}">
                    <a16:rowId xmlns:a16="http://schemas.microsoft.com/office/drawing/2014/main" val="1387872899"/>
                  </a:ext>
                </a:extLst>
              </a:tr>
              <a:tr h="216918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0.50</a:t>
                      </a:r>
                      <a:endParaRPr lang="zh-CN" altLang="en-US" sz="1100" dirty="0"/>
                    </a:p>
                  </a:txBody>
                  <a:tcPr marL="69108" marR="69108" marT="34554" marB="34554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34-35</a:t>
                      </a:r>
                      <a:endParaRPr lang="zh-CN" altLang="en-US" sz="1100" dirty="0"/>
                    </a:p>
                  </a:txBody>
                  <a:tcPr marL="69108" marR="69108" marT="34554" marB="34554"/>
                </a:tc>
                <a:extLst>
                  <a:ext uri="{0D108BD9-81ED-4DB2-BD59-A6C34878D82A}">
                    <a16:rowId xmlns:a16="http://schemas.microsoft.com/office/drawing/2014/main" val="2859839964"/>
                  </a:ext>
                </a:extLst>
              </a:tr>
              <a:tr h="216918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1.00</a:t>
                      </a:r>
                      <a:endParaRPr lang="zh-CN" altLang="en-US" sz="1100" dirty="0"/>
                    </a:p>
                  </a:txBody>
                  <a:tcPr marL="69108" marR="69108" marT="34554" marB="34554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34-35</a:t>
                      </a:r>
                      <a:endParaRPr lang="zh-CN" altLang="en-US" sz="1100" dirty="0"/>
                    </a:p>
                  </a:txBody>
                  <a:tcPr marL="69108" marR="69108" marT="34554" marB="34554"/>
                </a:tc>
                <a:extLst>
                  <a:ext uri="{0D108BD9-81ED-4DB2-BD59-A6C34878D82A}">
                    <a16:rowId xmlns:a16="http://schemas.microsoft.com/office/drawing/2014/main" val="789425055"/>
                  </a:ext>
                </a:extLst>
              </a:tr>
              <a:tr h="216918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1.50</a:t>
                      </a:r>
                      <a:endParaRPr lang="zh-CN" altLang="en-US" sz="1100" dirty="0"/>
                    </a:p>
                  </a:txBody>
                  <a:tcPr marL="69108" marR="69108" marT="34554" marB="34554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34-35</a:t>
                      </a:r>
                      <a:endParaRPr lang="zh-CN" altLang="en-US" sz="1100" dirty="0"/>
                    </a:p>
                  </a:txBody>
                  <a:tcPr marL="69108" marR="69108" marT="34554" marB="34554"/>
                </a:tc>
                <a:extLst>
                  <a:ext uri="{0D108BD9-81ED-4DB2-BD59-A6C34878D82A}">
                    <a16:rowId xmlns:a16="http://schemas.microsoft.com/office/drawing/2014/main" val="3657302653"/>
                  </a:ext>
                </a:extLst>
              </a:tr>
            </a:tbl>
          </a:graphicData>
        </a:graphic>
      </p:graphicFrame>
      <p:pic>
        <p:nvPicPr>
          <p:cNvPr id="19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865" y="4309246"/>
            <a:ext cx="3261360" cy="174862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108" y="4114218"/>
            <a:ext cx="3286798" cy="230112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154" y="3271623"/>
            <a:ext cx="2868504" cy="185736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9842" y="1270617"/>
            <a:ext cx="2924234" cy="200100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9594" y="2224555"/>
            <a:ext cx="3520329" cy="2041790"/>
          </a:xfrm>
          <a:prstGeom prst="rect">
            <a:avLst/>
          </a:prstGeom>
        </p:spPr>
      </p:pic>
      <p:sp>
        <p:nvSpPr>
          <p:cNvPr id="34" name="内容占位符 2"/>
          <p:cNvSpPr txBox="1">
            <a:spLocks/>
          </p:cNvSpPr>
          <p:nvPr/>
        </p:nvSpPr>
        <p:spPr>
          <a:xfrm>
            <a:off x="791879" y="2600412"/>
            <a:ext cx="4375133" cy="18401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600" dirty="0" smtClean="0">
                <a:solidFill>
                  <a:srgbClr val="FF0000"/>
                </a:solidFill>
              </a:rPr>
              <a:t>耗散系统（</a:t>
            </a:r>
            <a:r>
              <a:rPr lang="en-US" altLang="zh-CN" sz="1600" dirty="0" smtClean="0">
                <a:solidFill>
                  <a:srgbClr val="FF0000"/>
                </a:solidFill>
              </a:rPr>
              <a:t> Dissipation 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 smtClean="0">
                <a:solidFill>
                  <a:srgbClr val="FF0000"/>
                </a:solidFill>
              </a:rPr>
              <a:t>阈值临界（</a:t>
            </a:r>
            <a:r>
              <a:rPr lang="en-US" altLang="zh-CN" sz="1600" dirty="0" smtClean="0">
                <a:solidFill>
                  <a:srgbClr val="FF0000"/>
                </a:solidFill>
              </a:rPr>
              <a:t>Threshold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endParaRPr lang="en-US" altLang="zh-CN" sz="1600" dirty="0" smtClean="0"/>
          </a:p>
          <a:p>
            <a:pPr>
              <a:lnSpc>
                <a:spcPct val="110000"/>
              </a:lnSpc>
            </a:pPr>
            <a:r>
              <a:rPr lang="zh-CN" altLang="en-US" sz="1600" dirty="0" smtClean="0">
                <a:solidFill>
                  <a:srgbClr val="FF0000"/>
                </a:solidFill>
              </a:rPr>
              <a:t>级联效应（</a:t>
            </a:r>
            <a:r>
              <a:rPr lang="en-US" altLang="zh-CN" sz="1600" dirty="0" smtClean="0">
                <a:solidFill>
                  <a:srgbClr val="FF0000"/>
                </a:solidFill>
              </a:rPr>
              <a:t>Cascade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 smtClean="0">
                <a:solidFill>
                  <a:srgbClr val="FF0000"/>
                </a:solidFill>
              </a:rPr>
              <a:t>尺度不变（</a:t>
            </a:r>
            <a:r>
              <a:rPr lang="en-US" altLang="zh-CN" sz="1600" dirty="0" smtClean="0">
                <a:solidFill>
                  <a:srgbClr val="FF0000"/>
                </a:solidFill>
              </a:rPr>
              <a:t>Scale-invariant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endParaRPr lang="en-US" altLang="zh-CN" sz="1600" dirty="0" smtClean="0"/>
          </a:p>
          <a:p>
            <a:pPr>
              <a:lnSpc>
                <a:spcPct val="110000"/>
              </a:lnSpc>
            </a:pPr>
            <a:endParaRPr lang="en-US" altLang="zh-CN" sz="1600" dirty="0" smtClean="0"/>
          </a:p>
          <a:p>
            <a:pPr>
              <a:lnSpc>
                <a:spcPct val="110000"/>
              </a:lnSpc>
            </a:pPr>
            <a:endParaRPr lang="zh-CN" altLang="en-US" sz="1600" dirty="0"/>
          </a:p>
        </p:txBody>
      </p:sp>
      <p:pic>
        <p:nvPicPr>
          <p:cNvPr id="35" name="avalanch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7609" r="1302"/>
          <a:stretch>
            <a:fillRect/>
          </a:stretch>
        </p:blipFill>
        <p:spPr>
          <a:xfrm>
            <a:off x="1042900" y="4297313"/>
            <a:ext cx="2995700" cy="18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58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&amp; Conclusion </a:t>
            </a:r>
            <a:r>
              <a:rPr lang="zh-CN" altLang="en-US" dirty="0"/>
              <a:t>回顾与总结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5B7E1-7432-4464-8F06-18982129A9E9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987942" y="1349662"/>
            <a:ext cx="518691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1" dirty="0" smtClean="0"/>
              <a:t>以实验结论为基础假设，结合元胞自动机，建立了锥形堆的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可计算模型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marL="0" indent="0">
              <a:buNone/>
            </a:pPr>
            <a:endParaRPr lang="en-US" altLang="zh-CN" sz="1600" b="1" dirty="0" smtClean="0"/>
          </a:p>
          <a:p>
            <a:endParaRPr lang="zh-CN" altLang="en-US" sz="16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520" y="441122"/>
            <a:ext cx="3503118" cy="193412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152230"/>
            <a:ext cx="6719048" cy="3323177"/>
          </a:xfrm>
          <a:prstGeom prst="rect">
            <a:avLst/>
          </a:prstGeom>
        </p:spPr>
      </p:pic>
      <p:pic>
        <p:nvPicPr>
          <p:cNvPr id="34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761" y="4325443"/>
            <a:ext cx="3419331" cy="192337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731" y="2853167"/>
            <a:ext cx="1877801" cy="2123456"/>
          </a:xfrm>
          <a:prstGeom prst="rect">
            <a:avLst/>
          </a:prstGeom>
        </p:spPr>
      </p:pic>
      <p:graphicFrame>
        <p:nvGraphicFramePr>
          <p:cNvPr id="58" name="Object 20">
            <a:hlinkClick r:id="rId7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541851"/>
              </p:ext>
            </p:extLst>
          </p:nvPr>
        </p:nvGraphicFramePr>
        <p:xfrm>
          <a:off x="4876822" y="4524112"/>
          <a:ext cx="717130" cy="455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Packager Shell Object" showAsIcon="1" r:id="rId8" imgW="830520" imgH="527400" progId="Package">
                  <p:embed/>
                </p:oleObj>
              </mc:Choice>
              <mc:Fallback>
                <p:oleObj name="Packager Shell Object" showAsIcon="1" r:id="rId8" imgW="830520" imgH="527400" progId="Package">
                  <p:embed/>
                  <p:pic>
                    <p:nvPicPr>
                      <p:cNvPr id="43" name="Object 20">
                        <a:hlinkClick r:id="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6822" y="4524112"/>
                        <a:ext cx="717130" cy="455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21">
            <a:hlinkClick r:id="rId1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97775"/>
              </p:ext>
            </p:extLst>
          </p:nvPr>
        </p:nvGraphicFramePr>
        <p:xfrm>
          <a:off x="5533819" y="4520625"/>
          <a:ext cx="768056" cy="455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Packager Shell Object" showAsIcon="1" r:id="rId11" imgW="888840" imgH="527400" progId="Package">
                  <p:embed/>
                </p:oleObj>
              </mc:Choice>
              <mc:Fallback>
                <p:oleObj name="Packager Shell Object" showAsIcon="1" r:id="rId11" imgW="888840" imgH="527400" progId="Package">
                  <p:embed/>
                  <p:pic>
                    <p:nvPicPr>
                      <p:cNvPr id="44" name="Object 21">
                        <a:hlinkClick r:id=""/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33819" y="4520625"/>
                        <a:ext cx="768056" cy="455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文本框 39"/>
          <p:cNvSpPr txBox="1"/>
          <p:nvPr/>
        </p:nvSpPr>
        <p:spPr>
          <a:xfrm>
            <a:off x="860925" y="5539311"/>
            <a:ext cx="3492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*</a:t>
            </a:r>
            <a:r>
              <a:rPr lang="en-US" altLang="zh-CN" sz="1400" b="1" dirty="0" smtClean="0"/>
              <a:t>CUPT</a:t>
            </a:r>
            <a:r>
              <a:rPr lang="zh-CN" altLang="en-US" sz="1400" b="1" dirty="0" smtClean="0"/>
              <a:t>团队独立开发模型及相关程序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所有源代码及文档已在</a:t>
            </a:r>
            <a:r>
              <a:rPr lang="en-US" altLang="zh-CN" sz="1400" b="1" dirty="0" smtClean="0"/>
              <a:t>GitHub</a:t>
            </a:r>
            <a:r>
              <a:rPr lang="zh-CN" altLang="en-US" sz="1400" b="1" dirty="0" smtClean="0"/>
              <a:t>发布：</a:t>
            </a:r>
            <a:endParaRPr lang="en-US" altLang="zh-CN" sz="1400" b="1" dirty="0" smtClean="0"/>
          </a:p>
          <a:p>
            <a:r>
              <a:rPr lang="en-US" altLang="zh-CN" sz="1400" b="1" dirty="0" smtClean="0">
                <a:hlinkClick r:id="rId13"/>
              </a:rPr>
              <a:t>https://github.com/Neuromancer43/Sandpile</a:t>
            </a:r>
            <a:r>
              <a:rPr lang="en-US" altLang="zh-CN" sz="1400" b="1" dirty="0" smtClean="0"/>
              <a:t> 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479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&amp; Conclusion </a:t>
            </a:r>
            <a:r>
              <a:rPr lang="zh-CN" altLang="en-US" dirty="0"/>
              <a:t>回顾与总结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5B7E1-7432-4464-8F06-18982129A9E9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877233" y="1474113"/>
                <a:ext cx="5181600" cy="147324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b="1" dirty="0" smtClean="0"/>
                  <a:t>锥型堆的形成为耗散系统的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自组织临界现象</a:t>
                </a:r>
                <a:r>
                  <a:rPr lang="zh-CN" altLang="en-US" sz="1800" b="1" dirty="0" smtClean="0"/>
                  <a:t>（</a:t>
                </a:r>
                <a:r>
                  <a:rPr lang="en-US" altLang="zh-CN" sz="1800" b="1" dirty="0" smtClean="0"/>
                  <a:t>SOC</a:t>
                </a:r>
                <a:r>
                  <a:rPr lang="zh-CN" altLang="en-US" sz="1800" b="1" dirty="0" smtClean="0"/>
                  <a:t>），具有空间和时间的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尺度不变性</a:t>
                </a:r>
                <a:r>
                  <a:rPr lang="zh-CN" altLang="en-US" sz="1800" b="1" dirty="0" smtClean="0"/>
                  <a:t>。</a:t>
                </a:r>
                <a:endParaRPr lang="en-US" altLang="zh-CN" sz="1800" b="1" dirty="0" smtClean="0"/>
              </a:p>
              <a:p>
                <a:r>
                  <a:rPr lang="zh-CN" altLang="en-US" sz="1800" b="1" dirty="0" smtClean="0"/>
                  <a:t>模型中锥形堆的静止角度由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zh-CN" altLang="en-US" sz="1800" b="1" dirty="0" smtClean="0"/>
                  <a:t>三个参数确定，静止角与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zh-CN" altLang="en-US" sz="1800" b="1" dirty="0" smtClean="0"/>
                  <a:t>正相关，与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 smtClean="0"/>
                  <a:t>负相关。</a:t>
                </a:r>
                <a:endParaRPr lang="en-US" altLang="zh-CN" sz="1800" b="1" dirty="0" smtClean="0"/>
              </a:p>
            </p:txBody>
          </p:sp>
        </mc:Choice>
        <mc:Fallback xmlns="">
          <p:sp>
            <p:nvSpPr>
              <p:cNvPr id="8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77233" y="1474113"/>
                <a:ext cx="5181600" cy="1473246"/>
              </a:xfrm>
              <a:blipFill>
                <a:blip r:embed="rId4"/>
                <a:stretch>
                  <a:fillRect l="-824" t="-4564" r="-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Sandpile_top_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469" t="6343" r="20546" b="5179"/>
          <a:stretch/>
        </p:blipFill>
        <p:spPr>
          <a:xfrm>
            <a:off x="684255" y="2825818"/>
            <a:ext cx="3106251" cy="3106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854" y="2699426"/>
            <a:ext cx="2384609" cy="1631967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642" y="1576354"/>
            <a:ext cx="2464863" cy="1644497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17" y="1578068"/>
            <a:ext cx="2425925" cy="16410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1834" y="3471736"/>
            <a:ext cx="3270917" cy="181752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155" y="4611020"/>
            <a:ext cx="2998675" cy="18582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9717" y="4625325"/>
            <a:ext cx="3874317" cy="18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8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 </a:t>
            </a:r>
            <a:r>
              <a:rPr lang="zh-CN" altLang="en-US" dirty="0"/>
              <a:t>参考文献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2635"/>
            <a:ext cx="10515600" cy="4814328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en-US" altLang="zh-CN" dirty="0"/>
              <a:t> </a:t>
            </a:r>
            <a:r>
              <a:rPr lang="en-US" altLang="zh-CN" dirty="0" err="1"/>
              <a:t>Alhashemi</a:t>
            </a:r>
            <a:r>
              <a:rPr lang="en-US" altLang="zh-CN" dirty="0"/>
              <a:t>, </a:t>
            </a:r>
            <a:r>
              <a:rPr lang="en-US" altLang="zh-CN" dirty="0" err="1"/>
              <a:t>Hamzah</a:t>
            </a:r>
            <a:r>
              <a:rPr lang="en-US" altLang="zh-CN" dirty="0"/>
              <a:t> M </a:t>
            </a:r>
            <a:r>
              <a:rPr lang="en-US" altLang="zh-CN" dirty="0" err="1"/>
              <a:t>Beakawi</a:t>
            </a:r>
            <a:r>
              <a:rPr lang="en-US" altLang="zh-CN" dirty="0"/>
              <a:t>, and O. S B </a:t>
            </a:r>
            <a:r>
              <a:rPr lang="en-US" altLang="zh-CN" dirty="0" err="1"/>
              <a:t>Alamoudi</a:t>
            </a:r>
            <a:r>
              <a:rPr lang="en-US" altLang="zh-CN" dirty="0"/>
              <a:t>. "</a:t>
            </a:r>
            <a:r>
              <a:rPr lang="en-US" altLang="zh-CN" b="1" dirty="0"/>
              <a:t>A review on the angle of repose of granular materials</a:t>
            </a:r>
            <a:r>
              <a:rPr lang="en-US" altLang="zh-CN" dirty="0"/>
              <a:t>." </a:t>
            </a:r>
            <a:r>
              <a:rPr lang="en-US" altLang="zh-CN" i="1" dirty="0"/>
              <a:t>Powder Technology</a:t>
            </a:r>
            <a:r>
              <a:rPr lang="en-US" altLang="zh-CN" dirty="0"/>
              <a:t> (2018): 397-417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2. </a:t>
            </a:r>
            <a:r>
              <a:rPr lang="en-US" altLang="zh-CN" dirty="0"/>
              <a:t>J.J. Alonso, J.-P. </a:t>
            </a:r>
            <a:r>
              <a:rPr lang="en-US" altLang="zh-CN" dirty="0" err="1"/>
              <a:t>Hovi</a:t>
            </a:r>
            <a:r>
              <a:rPr lang="en-US" altLang="zh-CN" dirty="0"/>
              <a:t>, H.J. Herrmann, </a:t>
            </a:r>
            <a:r>
              <a:rPr lang="en-US" altLang="zh-CN" b="1" dirty="0"/>
              <a:t>Lattice model for the calculation of the angle of repose from microscopic grain properties</a:t>
            </a:r>
            <a:r>
              <a:rPr lang="zh-CN" altLang="en-US" i="1" dirty="0"/>
              <a:t>，</a:t>
            </a:r>
            <a:r>
              <a:rPr lang="en-US" altLang="zh-CN" i="1" dirty="0"/>
              <a:t>Phys. Rev. E </a:t>
            </a:r>
            <a:r>
              <a:rPr lang="en-US" altLang="zh-CN" dirty="0"/>
              <a:t>(1998)</a:t>
            </a:r>
          </a:p>
          <a:p>
            <a:r>
              <a:rPr lang="en-US" altLang="zh-CN" dirty="0" smtClean="0"/>
              <a:t>3. </a:t>
            </a:r>
            <a:r>
              <a:rPr lang="en-US" altLang="zh-CN" dirty="0"/>
              <a:t>Stephen Wolfram, </a:t>
            </a:r>
            <a:r>
              <a:rPr lang="en-US" altLang="zh-CN" b="1" dirty="0"/>
              <a:t>A kind of new science</a:t>
            </a:r>
            <a:r>
              <a:rPr lang="en-US" altLang="zh-CN" dirty="0"/>
              <a:t>, 2002</a:t>
            </a:r>
            <a:r>
              <a:rPr lang="en-US" altLang="zh-CN" dirty="0" smtClean="0"/>
              <a:t>.</a:t>
            </a:r>
          </a:p>
          <a:p>
            <a:r>
              <a:rPr lang="de-DE" altLang="zh-CN" dirty="0" smtClean="0"/>
              <a:t>4. Bak</a:t>
            </a:r>
            <a:r>
              <a:rPr lang="de-DE" altLang="zh-CN" dirty="0"/>
              <a:t>, P., Tang, C., Wiesenfeld, K., </a:t>
            </a:r>
            <a:r>
              <a:rPr lang="en-US" altLang="zh-CN" b="1" dirty="0"/>
              <a:t>Self-organized criticality: An explanation of the 1/f noise</a:t>
            </a:r>
            <a:r>
              <a:rPr lang="en-US" altLang="zh-CN" dirty="0"/>
              <a:t>, </a:t>
            </a:r>
            <a:r>
              <a:rPr lang="en-US" altLang="zh-CN" i="1" dirty="0"/>
              <a:t>Phys. Rev. Lett</a:t>
            </a:r>
            <a:r>
              <a:rPr lang="en-US" altLang="zh-CN" dirty="0"/>
              <a:t>. (1987) </a:t>
            </a:r>
            <a:endParaRPr lang="en-US" altLang="zh-CN" dirty="0" smtClean="0"/>
          </a:p>
          <a:p>
            <a:r>
              <a:rPr lang="en-US" altLang="zh-CN" dirty="0" smtClean="0"/>
              <a:t>5. </a:t>
            </a:r>
            <a:r>
              <a:rPr lang="en-US" altLang="zh-CN" dirty="0" err="1"/>
              <a:t>Ilachinski</a:t>
            </a:r>
            <a:r>
              <a:rPr lang="en-US" altLang="zh-CN" dirty="0"/>
              <a:t>, Andrew (2001). </a:t>
            </a:r>
            <a:r>
              <a:rPr lang="en-US" altLang="zh-CN" b="1" dirty="0"/>
              <a:t>Cellular Automata: A Discrete </a:t>
            </a:r>
            <a:r>
              <a:rPr lang="en-US" altLang="zh-CN" b="1" dirty="0" err="1"/>
              <a:t>Universe</a:t>
            </a:r>
            <a:r>
              <a:rPr lang="en-US" altLang="zh-CN" dirty="0" err="1"/>
              <a:t>.</a:t>
            </a:r>
            <a:r>
              <a:rPr lang="en-US" altLang="zh-CN" i="1" dirty="0" err="1">
                <a:hlinkClick r:id="rId2" tooltip="World Scientific"/>
              </a:rPr>
              <a:t>World</a:t>
            </a:r>
            <a:r>
              <a:rPr lang="en-US" altLang="zh-CN" i="1" dirty="0">
                <a:hlinkClick r:id="rId2" tooltip="World Scientific"/>
              </a:rPr>
              <a:t> Scientific</a:t>
            </a:r>
            <a:r>
              <a:rPr lang="en-US" altLang="zh-CN" i="1" dirty="0"/>
              <a:t>. </a:t>
            </a:r>
            <a:r>
              <a:rPr lang="en-US" altLang="zh-CN" i="1" dirty="0">
                <a:hlinkClick r:id="rId3" tooltip="International Standard Book Number"/>
              </a:rPr>
              <a:t>ISBN</a:t>
            </a:r>
            <a:r>
              <a:rPr lang="en-US" altLang="zh-CN" i="1" dirty="0"/>
              <a:t> </a:t>
            </a:r>
            <a:r>
              <a:rPr lang="en-US" altLang="zh-CN" i="1" dirty="0">
                <a:hlinkClick r:id="rId4" tooltip="Special:BookSources/9789812381835"/>
              </a:rPr>
              <a:t>9789812381835</a:t>
            </a:r>
            <a:r>
              <a:rPr lang="en-US" altLang="zh-CN" i="1" dirty="0" smtClean="0"/>
              <a:t>.</a:t>
            </a:r>
          </a:p>
          <a:p>
            <a:r>
              <a:rPr lang="en-US" altLang="zh-CN" i="1" dirty="0" smtClean="0"/>
              <a:t>6. </a:t>
            </a:r>
            <a:r>
              <a:rPr lang="en-US" altLang="zh-CN" dirty="0"/>
              <a:t>H. M. Jaeger, Ch.-h. Liu, and S. R. Nagel. </a:t>
            </a:r>
            <a:r>
              <a:rPr lang="en-US" altLang="zh-CN" b="1" dirty="0"/>
              <a:t>Relaxation at the angle of repose</a:t>
            </a:r>
            <a:r>
              <a:rPr lang="en-US" altLang="zh-CN" i="1" dirty="0"/>
              <a:t>. Phys. Rev. Lett. 62, 1-2, 40-43 (1989)</a:t>
            </a:r>
          </a:p>
          <a:p>
            <a:endParaRPr lang="en-US" altLang="zh-CN" i="1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E570-313C-44A4-9AF8-7D5A763D487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0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2545025"/>
            <a:ext cx="9144000" cy="1655762"/>
          </a:xfrm>
        </p:spPr>
        <p:txBody>
          <a:bodyPr/>
          <a:lstStyle/>
          <a:p>
            <a:r>
              <a:rPr lang="zh-CN" altLang="en-US" sz="3600" b="1" dirty="0" smtClean="0"/>
              <a:t>谢谢</a:t>
            </a:r>
            <a:endParaRPr lang="en-US" altLang="zh-CN" sz="3600" b="1" dirty="0" smtClean="0"/>
          </a:p>
          <a:p>
            <a:r>
              <a:rPr lang="zh-CN" altLang="en-US" sz="1800" dirty="0" smtClean="0">
                <a:solidFill>
                  <a:schemeClr val="bg2">
                    <a:lumMod val="50000"/>
                  </a:schemeClr>
                </a:solidFill>
              </a:rPr>
              <a:t>欢迎各位同学和评委老师的批评指正！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2586-DBE4-4109-A5FE-019F9A2B5B12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43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*附录</a:t>
            </a:r>
            <a:r>
              <a:rPr lang="en-US" altLang="zh-CN" dirty="0" smtClean="0"/>
              <a:t>-Measurement </a:t>
            </a:r>
            <a:r>
              <a:rPr lang="en-US" altLang="zh-CN" dirty="0"/>
              <a:t>Data </a:t>
            </a:r>
            <a:r>
              <a:rPr lang="zh-CN" altLang="en-US" dirty="0"/>
              <a:t>测量数据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3286557"/>
              </p:ext>
            </p:extLst>
          </p:nvPr>
        </p:nvGraphicFramePr>
        <p:xfrm>
          <a:off x="838199" y="1277498"/>
          <a:ext cx="9627256" cy="2714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176">
                  <a:extLst>
                    <a:ext uri="{9D8B030D-6E8A-4147-A177-3AD203B41FA5}">
                      <a16:colId xmlns:a16="http://schemas.microsoft.com/office/drawing/2014/main" val="164748872"/>
                    </a:ext>
                  </a:extLst>
                </a:gridCol>
                <a:gridCol w="1780625">
                  <a:extLst>
                    <a:ext uri="{9D8B030D-6E8A-4147-A177-3AD203B41FA5}">
                      <a16:colId xmlns:a16="http://schemas.microsoft.com/office/drawing/2014/main" val="2231098285"/>
                    </a:ext>
                  </a:extLst>
                </a:gridCol>
                <a:gridCol w="1252818">
                  <a:extLst>
                    <a:ext uri="{9D8B030D-6E8A-4147-A177-3AD203B41FA5}">
                      <a16:colId xmlns:a16="http://schemas.microsoft.com/office/drawing/2014/main" val="3009573807"/>
                    </a:ext>
                  </a:extLst>
                </a:gridCol>
                <a:gridCol w="1109382">
                  <a:extLst>
                    <a:ext uri="{9D8B030D-6E8A-4147-A177-3AD203B41FA5}">
                      <a16:colId xmlns:a16="http://schemas.microsoft.com/office/drawing/2014/main" val="1191338871"/>
                    </a:ext>
                  </a:extLst>
                </a:gridCol>
                <a:gridCol w="1026459">
                  <a:extLst>
                    <a:ext uri="{9D8B030D-6E8A-4147-A177-3AD203B41FA5}">
                      <a16:colId xmlns:a16="http://schemas.microsoft.com/office/drawing/2014/main" val="1063404103"/>
                    </a:ext>
                  </a:extLst>
                </a:gridCol>
                <a:gridCol w="1145241">
                  <a:extLst>
                    <a:ext uri="{9D8B030D-6E8A-4147-A177-3AD203B41FA5}">
                      <a16:colId xmlns:a16="http://schemas.microsoft.com/office/drawing/2014/main" val="1055213489"/>
                    </a:ext>
                  </a:extLst>
                </a:gridCol>
                <a:gridCol w="2121555">
                  <a:extLst>
                    <a:ext uri="{9D8B030D-6E8A-4147-A177-3AD203B41FA5}">
                      <a16:colId xmlns:a16="http://schemas.microsoft.com/office/drawing/2014/main" val="1864132000"/>
                    </a:ext>
                  </a:extLst>
                </a:gridCol>
              </a:tblGrid>
              <a:tr h="59085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颗粒材料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颗粒长轴</a:t>
                      </a:r>
                      <a:r>
                        <a:rPr lang="en-US" altLang="zh-CN" sz="1600" dirty="0" smtClean="0"/>
                        <a:t>a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[mm]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颗粒短轴</a:t>
                      </a:r>
                      <a:r>
                        <a:rPr lang="en-US" altLang="zh-CN" sz="1600" dirty="0" smtClean="0"/>
                        <a:t>b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[mm]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颗粒短轴</a:t>
                      </a:r>
                      <a:r>
                        <a:rPr lang="en-US" altLang="zh-CN" sz="1600" dirty="0" smtClean="0"/>
                        <a:t>c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[mm]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颗粒质量</a:t>
                      </a:r>
                      <a:r>
                        <a:rPr lang="en-US" altLang="zh-CN" sz="1600" dirty="0" smtClean="0"/>
                        <a:t>[g]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颗粒密度 </a:t>
                      </a:r>
                      <a:r>
                        <a:rPr lang="en-US" altLang="zh-CN" sz="1600" dirty="0" smtClean="0"/>
                        <a:t>[g/cm^3]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颗粒间摩擦因数</a:t>
                      </a:r>
                      <a:r>
                        <a:rPr lang="en-US" altLang="zh-CN" sz="1600" dirty="0" smtClean="0"/>
                        <a:t>[1]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723869"/>
                  </a:ext>
                </a:extLst>
              </a:tr>
              <a:tr h="35386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大米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4.69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2.92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1.62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+mn-lt"/>
                        </a:rPr>
                        <a:t>0.020027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0.215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0.3-0.4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62068560"/>
                  </a:ext>
                </a:extLst>
              </a:tr>
              <a:tr h="35386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小米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2.13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1.60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1.70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+mn-lt"/>
                        </a:rPr>
                        <a:t>0.006465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0.266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0.5-0.6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46330640"/>
                  </a:ext>
                </a:extLst>
              </a:tr>
              <a:tr h="35386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黄豆</a:t>
                      </a:r>
                      <a:endParaRPr lang="en-US" altLang="zh-CN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8.39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6.91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6.02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+mn-lt"/>
                        </a:rPr>
                        <a:t>0.195145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0.133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0.3-0.4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95511949"/>
                  </a:ext>
                </a:extLst>
              </a:tr>
              <a:tr h="35386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绿豆</a:t>
                      </a:r>
                      <a:endParaRPr lang="en-US" altLang="zh-CN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5.62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3.98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3.61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+mn-lt"/>
                        </a:rPr>
                        <a:t>0.061292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0.181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0.3-0.4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37490857"/>
                  </a:ext>
                </a:extLst>
              </a:tr>
              <a:tr h="35386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沙粒</a:t>
                      </a:r>
                      <a:endParaRPr lang="en-US" altLang="zh-CN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0.12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/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/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+mn-lt"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1.286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0.6-0.7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24244466"/>
                  </a:ext>
                </a:extLst>
              </a:tr>
              <a:tr h="35386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玻璃球</a:t>
                      </a:r>
                      <a:endParaRPr lang="en-US" altLang="zh-CN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2.50/3.50/4.50/6.00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/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/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+mn-lt"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2.300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0.9-1.0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17028689"/>
                  </a:ext>
                </a:extLst>
              </a:tr>
            </a:tbl>
          </a:graphicData>
        </a:graphic>
      </p:graphicFrame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97B8-ADF7-4779-BEE2-70EA9E2F4F3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38199" y="4074577"/>
                <a:ext cx="7466762" cy="686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/>
                  <a:t>*假设颗粒为椭球体，体积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𝑎𝑏𝑐</m:t>
                    </m:r>
                  </m:oMath>
                </a14:m>
                <a:endParaRPr lang="zh-CN" altLang="en-US" sz="1600" dirty="0"/>
              </a:p>
              <a:p>
                <a:endParaRPr lang="en-US" altLang="zh-CN" sz="1600" dirty="0" smtClean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074577"/>
                <a:ext cx="7466762" cy="686983"/>
              </a:xfrm>
              <a:prstGeom prst="rect">
                <a:avLst/>
              </a:prstGeom>
              <a:blipFill>
                <a:blip r:embed="rId3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71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 </a:t>
            </a:r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B218-4A70-41E1-9424-484947173B5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No.7 Conical Piles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1303276"/>
            <a:ext cx="98960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/>
              <a:t>Background </a:t>
            </a:r>
            <a:r>
              <a:rPr lang="en-US" altLang="zh-CN" sz="2400" dirty="0"/>
              <a:t>&amp; </a:t>
            </a:r>
            <a:r>
              <a:rPr lang="en-US" altLang="zh-CN" sz="2400" dirty="0" smtClean="0"/>
              <a:t>Architecture </a:t>
            </a:r>
            <a:r>
              <a:rPr lang="zh-CN" altLang="en-US" sz="2400" dirty="0" smtClean="0"/>
              <a:t>研究框架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/>
              <a:t>Experiment </a:t>
            </a:r>
            <a:r>
              <a:rPr lang="en-US" altLang="zh-CN" sz="2400" dirty="0" smtClean="0"/>
              <a:t>Design </a:t>
            </a:r>
            <a:r>
              <a:rPr lang="zh-CN" altLang="en-US" sz="2400" dirty="0" smtClean="0"/>
              <a:t>实验设计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/>
              <a:t>Variable </a:t>
            </a:r>
            <a:r>
              <a:rPr lang="en-US" altLang="zh-CN" sz="2400" dirty="0" smtClean="0"/>
              <a:t>Clarification </a:t>
            </a:r>
            <a:r>
              <a:rPr lang="zh-CN" altLang="en-US" sz="2400" dirty="0" smtClean="0"/>
              <a:t>变量探究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/>
              <a:t>Findings &amp; </a:t>
            </a:r>
            <a:r>
              <a:rPr lang="en-US" altLang="zh-CN" sz="2400" dirty="0" smtClean="0"/>
              <a:t>Summary </a:t>
            </a:r>
            <a:r>
              <a:rPr lang="zh-CN" altLang="en-US" sz="2400" dirty="0" smtClean="0"/>
              <a:t>实验总结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/>
              <a:t>Theory &amp; </a:t>
            </a:r>
            <a:r>
              <a:rPr lang="en-US" altLang="zh-CN" sz="2400" dirty="0" smtClean="0"/>
              <a:t>Explanation </a:t>
            </a:r>
            <a:r>
              <a:rPr lang="zh-CN" altLang="en-US" sz="2400" dirty="0" smtClean="0"/>
              <a:t>理论解释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/>
              <a:t>Conclusion &amp; </a:t>
            </a:r>
            <a:r>
              <a:rPr lang="en-US" altLang="zh-CN" sz="2400" dirty="0" smtClean="0"/>
              <a:t>Discussion </a:t>
            </a:r>
            <a:r>
              <a:rPr lang="zh-CN" altLang="en-US" sz="2400" dirty="0" smtClean="0"/>
              <a:t>结果讨论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/>
              <a:t>Reference </a:t>
            </a:r>
            <a:r>
              <a:rPr lang="zh-CN" altLang="en-US" sz="2400" dirty="0" smtClean="0"/>
              <a:t>参</a:t>
            </a:r>
            <a:r>
              <a:rPr lang="zh-CN" altLang="en-US" sz="2400" dirty="0"/>
              <a:t>考文献</a:t>
            </a:r>
          </a:p>
          <a:p>
            <a:pPr marL="514350" indent="-514350">
              <a:buFont typeface="+mj-lt"/>
              <a:buAutoNum type="arabicPeriod"/>
            </a:pPr>
            <a:endParaRPr lang="zh-CN" altLang="en-US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484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318A-043F-4A03-AC97-D6F80E2B22D0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IMG_488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3" end="8019.6666"/>
                </p14:media>
              </p:ext>
            </p:extLst>
          </p:nvPr>
        </p:nvPicPr>
        <p:blipFill rotWithShape="1">
          <a:blip r:embed="rId4"/>
          <a:srcRect l="10624" t="4053" r="5096" b="4053"/>
          <a:stretch/>
        </p:blipFill>
        <p:spPr>
          <a:xfrm>
            <a:off x="3496644" y="1379828"/>
            <a:ext cx="2686132" cy="1665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6073" y="2211138"/>
            <a:ext cx="44191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简单的</a:t>
            </a:r>
            <a:r>
              <a:rPr lang="zh-CN" altLang="en-US" sz="1600" dirty="0">
                <a:solidFill>
                  <a:srgbClr val="FF0000"/>
                </a:solidFill>
              </a:rPr>
              <a:t>斜面滑块</a:t>
            </a:r>
            <a:r>
              <a:rPr lang="zh-CN" altLang="en-US" sz="1600" dirty="0"/>
              <a:t>模型。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使用机械装置</a:t>
            </a:r>
            <a:r>
              <a:rPr lang="zh-CN" altLang="en-US" sz="1600" dirty="0">
                <a:solidFill>
                  <a:srgbClr val="FF0000"/>
                </a:solidFill>
              </a:rPr>
              <a:t>缓慢</a:t>
            </a:r>
            <a:r>
              <a:rPr lang="zh-CN" altLang="en-US" sz="1600" dirty="0"/>
              <a:t>提升斜面角度，直至颗粒开始滑动，记录</a:t>
            </a:r>
            <a:r>
              <a:rPr lang="zh-CN" altLang="en-US" sz="1600" dirty="0">
                <a:solidFill>
                  <a:srgbClr val="FF0000"/>
                </a:solidFill>
              </a:rPr>
              <a:t>开始滑动角度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多次实验，统计不同角度下开始滑动的颗粒数目。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计算不同角度下颗粒静摩擦系数，取其</a:t>
            </a:r>
            <a:r>
              <a:rPr lang="zh-CN" altLang="en-US" sz="1600" dirty="0">
                <a:solidFill>
                  <a:srgbClr val="FF0000"/>
                </a:solidFill>
              </a:rPr>
              <a:t>统计期望</a:t>
            </a:r>
            <a:r>
              <a:rPr lang="zh-CN" altLang="en-US" sz="1600" dirty="0"/>
              <a:t>作为实验数据。</a:t>
            </a:r>
          </a:p>
        </p:txBody>
      </p:sp>
      <p:sp>
        <p:nvSpPr>
          <p:cNvPr id="7" name="矩形 7"/>
          <p:cNvSpPr/>
          <p:nvPr/>
        </p:nvSpPr>
        <p:spPr>
          <a:xfrm>
            <a:off x="331583" y="184399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颗粒与底面间静摩擦的测量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1154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 Clarification</a:t>
            </a:r>
            <a:r>
              <a:rPr lang="zh-CN" altLang="en-US" dirty="0"/>
              <a:t>变量探</a:t>
            </a:r>
            <a:r>
              <a:rPr lang="zh-CN" altLang="en-US" dirty="0" smtClean="0"/>
              <a:t>究</a:t>
            </a:r>
            <a:r>
              <a:rPr lang="en-US" altLang="zh-CN" dirty="0" smtClean="0"/>
              <a:t>-</a:t>
            </a:r>
            <a:r>
              <a:rPr lang="zh-CN" altLang="en-US" dirty="0" smtClean="0"/>
              <a:t>底面摩擦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E570-313C-44A4-9AF8-7D5A763D487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7" name="IMG_488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3" end="8019.6666"/>
                </p14:media>
              </p:ext>
            </p:extLst>
          </p:nvPr>
        </p:nvPicPr>
        <p:blipFill rotWithShape="1">
          <a:blip r:embed="rId4"/>
          <a:srcRect l="10624" t="4053" r="5096" b="4053"/>
          <a:stretch/>
        </p:blipFill>
        <p:spPr>
          <a:xfrm>
            <a:off x="600106" y="4276984"/>
            <a:ext cx="2686132" cy="1665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0188" y="2337214"/>
            <a:ext cx="44191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简单的</a:t>
            </a:r>
            <a:r>
              <a:rPr lang="zh-CN" altLang="en-US" sz="1600" dirty="0">
                <a:solidFill>
                  <a:srgbClr val="FF0000"/>
                </a:solidFill>
              </a:rPr>
              <a:t>斜面滑块</a:t>
            </a:r>
            <a:r>
              <a:rPr lang="zh-CN" altLang="en-US" sz="1600" dirty="0"/>
              <a:t>模型。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使用机械装置</a:t>
            </a:r>
            <a:r>
              <a:rPr lang="zh-CN" altLang="en-US" sz="1600" dirty="0">
                <a:solidFill>
                  <a:srgbClr val="FF0000"/>
                </a:solidFill>
              </a:rPr>
              <a:t>缓慢</a:t>
            </a:r>
            <a:r>
              <a:rPr lang="zh-CN" altLang="en-US" sz="1600" dirty="0"/>
              <a:t>提升斜面角度，直至颗粒开始滑动，记录</a:t>
            </a:r>
            <a:r>
              <a:rPr lang="zh-CN" altLang="en-US" sz="1600" dirty="0">
                <a:solidFill>
                  <a:srgbClr val="FF0000"/>
                </a:solidFill>
              </a:rPr>
              <a:t>开始滑动角度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多次实验，统计不同角度下开始滑动的颗粒数目。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计算不同角度下颗粒静摩擦系数，取其</a:t>
            </a:r>
            <a:r>
              <a:rPr lang="zh-CN" altLang="en-US" sz="1600" dirty="0">
                <a:solidFill>
                  <a:srgbClr val="FF0000"/>
                </a:solidFill>
              </a:rPr>
              <a:t>统计期望</a:t>
            </a:r>
            <a:r>
              <a:rPr lang="zh-CN" altLang="en-US" sz="1600" dirty="0"/>
              <a:t>作为实验数据。</a:t>
            </a:r>
          </a:p>
        </p:txBody>
      </p:sp>
      <p:sp>
        <p:nvSpPr>
          <p:cNvPr id="9" name="矩形 7"/>
          <p:cNvSpPr/>
          <p:nvPr/>
        </p:nvSpPr>
        <p:spPr>
          <a:xfrm>
            <a:off x="331583" y="184399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颗粒与底面间静摩擦的测量</a:t>
            </a:r>
            <a:endParaRPr lang="en-US" altLang="zh-C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56405" y="1319996"/>
            <a:ext cx="244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Method </a:t>
            </a:r>
            <a:r>
              <a:rPr lang="zh-CN" altLang="en-US" sz="2000" b="1" dirty="0" smtClean="0"/>
              <a:t>实验方法：</a:t>
            </a:r>
            <a:endParaRPr lang="zh-CN" altLang="en-US" sz="2000" b="1" dirty="0"/>
          </a:p>
        </p:txBody>
      </p:sp>
      <p:grpSp>
        <p:nvGrpSpPr>
          <p:cNvPr id="11" name="组合 3"/>
          <p:cNvGrpSpPr/>
          <p:nvPr/>
        </p:nvGrpSpPr>
        <p:grpSpPr>
          <a:xfrm>
            <a:off x="6694308" y="2044651"/>
            <a:ext cx="4755949" cy="2706177"/>
            <a:chOff x="6408675" y="1350909"/>
            <a:chExt cx="4283705" cy="218019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5476" y="2319850"/>
              <a:ext cx="2176904" cy="121125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8675" y="1350909"/>
              <a:ext cx="2106801" cy="112857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15476" y="1352791"/>
              <a:ext cx="2176902" cy="97480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15569" y="2479479"/>
              <a:ext cx="2099906" cy="1051623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6586730" y="1319996"/>
            <a:ext cx="226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Findings </a:t>
            </a:r>
            <a:r>
              <a:rPr lang="zh-CN" altLang="en-US" b="1" dirty="0">
                <a:latin typeface="+mj-ea"/>
              </a:rPr>
              <a:t>实验结论</a:t>
            </a:r>
            <a:r>
              <a:rPr lang="zh-CN" altLang="en-US" b="1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64616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&amp; Review </a:t>
            </a:r>
            <a:r>
              <a:rPr lang="zh-CN" altLang="en-US" dirty="0"/>
              <a:t>背景与回顾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5" y="1584322"/>
            <a:ext cx="4122050" cy="3156760"/>
          </a:xfrm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9379E-C02E-4CB8-B85A-64CCE60CCFE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7613" y="4900627"/>
            <a:ext cx="3320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常</a:t>
            </a:r>
            <a:r>
              <a:rPr lang="zh-CN" altLang="en-US" sz="2000" b="1" dirty="0" smtClean="0"/>
              <a:t>见颗粒物质</a:t>
            </a:r>
            <a:endParaRPr lang="en-US" altLang="zh-CN" sz="2000" b="1" dirty="0"/>
          </a:p>
          <a:p>
            <a:r>
              <a:rPr lang="zh-CN" altLang="en-US" sz="2000" dirty="0" smtClean="0"/>
              <a:t>煤，矿石，沙土，谷物，药物，水泥建材</a:t>
            </a:r>
            <a:r>
              <a:rPr lang="en-US" altLang="zh-CN" sz="2000" dirty="0" smtClean="0"/>
              <a:t>…</a:t>
            </a:r>
            <a:endParaRPr lang="en-US" altLang="zh-CN" sz="2000" dirty="0"/>
          </a:p>
        </p:txBody>
      </p:sp>
      <p:sp>
        <p:nvSpPr>
          <p:cNvPr id="3" name="矩形 2"/>
          <p:cNvSpPr/>
          <p:nvPr/>
        </p:nvSpPr>
        <p:spPr>
          <a:xfrm>
            <a:off x="4756030" y="1624836"/>
            <a:ext cx="688077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FF0000"/>
                </a:solidFill>
              </a:rPr>
              <a:t>Granular matter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zh-CN" altLang="en-US" sz="2200" dirty="0"/>
              <a:t>即</a:t>
            </a:r>
            <a:r>
              <a:rPr lang="zh-CN" altLang="en-US" sz="2200" dirty="0">
                <a:solidFill>
                  <a:srgbClr val="FF0000"/>
                </a:solidFill>
              </a:rPr>
              <a:t>颗粒状物质</a:t>
            </a:r>
            <a:r>
              <a:rPr lang="zh-CN" altLang="en-US" sz="2200" dirty="0"/>
              <a:t>，特指由一定量离散宏观颗粒状物体组成的系统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200" dirty="0"/>
              <a:t>颗粒物质广泛存在，与工业</a:t>
            </a:r>
            <a:r>
              <a:rPr lang="zh-CN" altLang="en-US" sz="2200" dirty="0" smtClean="0"/>
              <a:t>生产密切相关，</a:t>
            </a:r>
            <a:r>
              <a:rPr lang="zh-CN" altLang="en-US" sz="2200" dirty="0"/>
              <a:t>是人类目前</a:t>
            </a:r>
            <a:r>
              <a:rPr lang="zh-CN" altLang="en-US" sz="2200" dirty="0">
                <a:solidFill>
                  <a:srgbClr val="FF0000"/>
                </a:solidFill>
              </a:rPr>
              <a:t>最常操纵的第二种物质形态</a:t>
            </a:r>
            <a:r>
              <a:rPr lang="zh-CN" altLang="en-US" sz="2200" dirty="0"/>
              <a:t>（第一种是水）</a:t>
            </a:r>
            <a:r>
              <a:rPr lang="zh-CN" altLang="en-US" sz="2200" dirty="0" smtClean="0"/>
              <a:t>。</a:t>
            </a:r>
            <a:endParaRPr lang="en-US" altLang="zh-CN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4756030" y="3746465"/>
            <a:ext cx="4692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</a:rPr>
              <a:t>颗粒状物质同时具有</a:t>
            </a:r>
            <a:r>
              <a:rPr lang="zh-CN" altLang="en-US" sz="1600" dirty="0">
                <a:solidFill>
                  <a:srgbClr val="FF0000"/>
                </a:solidFill>
              </a:rPr>
              <a:t>液体和固体以及介于二者之间的复杂性质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</a:rPr>
              <a:t>，其不稳定性，流动，自组织，雪崩等诸多现象受到广泛研究和关注。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altLang="zh-CN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2">
                    <a:lumMod val="75000"/>
                  </a:schemeClr>
                </a:solidFill>
              </a:rPr>
              <a:t>Science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</a:rPr>
              <a:t>于 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2005 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</a:rPr>
              <a:t>年把颗粒物质与湍流并列为 </a:t>
            </a:r>
            <a:r>
              <a:rPr lang="en-US" altLang="zh-CN" sz="1600" dirty="0">
                <a:solidFill>
                  <a:srgbClr val="FF0000"/>
                </a:solidFill>
              </a:rPr>
              <a:t>100 </a:t>
            </a:r>
            <a:r>
              <a:rPr lang="zh-CN" altLang="en-US" sz="1600" dirty="0">
                <a:solidFill>
                  <a:srgbClr val="FF0000"/>
                </a:solidFill>
              </a:rPr>
              <a:t>个科学难题之一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</a:rPr>
              <a:t>，使其一度成为复杂性的代名词</a:t>
            </a:r>
            <a:r>
              <a:rPr lang="zh-CN" altLang="en-US" sz="1600" dirty="0" smtClean="0">
                <a:solidFill>
                  <a:schemeClr val="bg2">
                    <a:lumMod val="75000"/>
                  </a:schemeClr>
                </a:solidFill>
              </a:rPr>
              <a:t>。</a:t>
            </a:r>
            <a:endParaRPr lang="en-US" altLang="zh-CN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</a:rPr>
              <a:t>颗粒状物质的诸多性质仍然</a:t>
            </a:r>
            <a:r>
              <a:rPr lang="zh-CN" altLang="en-US" sz="1600" dirty="0">
                <a:solidFill>
                  <a:srgbClr val="FF0000"/>
                </a:solidFill>
              </a:rPr>
              <a:t>无法</a:t>
            </a:r>
            <a:r>
              <a:rPr lang="zh-CN" altLang="en-US" sz="1600" dirty="0" smtClean="0">
                <a:solidFill>
                  <a:srgbClr val="FF0000"/>
                </a:solidFill>
              </a:rPr>
              <a:t>得到定量解释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</a:rPr>
              <a:t>。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318A-043F-4A03-AC97-D6F80E2B22D0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33</a:t>
            </a:fld>
            <a:endParaRPr lang="zh-CN" altLang="en-US"/>
          </a:p>
        </p:txBody>
      </p:sp>
      <p:graphicFrame>
        <p:nvGraphicFramePr>
          <p:cNvPr id="5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4777206"/>
              </p:ext>
            </p:extLst>
          </p:nvPr>
        </p:nvGraphicFramePr>
        <p:xfrm>
          <a:off x="1618574" y="930819"/>
          <a:ext cx="5659647" cy="291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93366"/>
              </p:ext>
            </p:extLst>
          </p:nvPr>
        </p:nvGraphicFramePr>
        <p:xfrm>
          <a:off x="2039471" y="3633160"/>
          <a:ext cx="3924756" cy="1447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1189">
                  <a:extLst>
                    <a:ext uri="{9D8B030D-6E8A-4147-A177-3AD203B41FA5}">
                      <a16:colId xmlns:a16="http://schemas.microsoft.com/office/drawing/2014/main" val="2964644632"/>
                    </a:ext>
                  </a:extLst>
                </a:gridCol>
                <a:gridCol w="981189">
                  <a:extLst>
                    <a:ext uri="{9D8B030D-6E8A-4147-A177-3AD203B41FA5}">
                      <a16:colId xmlns:a16="http://schemas.microsoft.com/office/drawing/2014/main" val="1285181536"/>
                    </a:ext>
                  </a:extLst>
                </a:gridCol>
                <a:gridCol w="981189">
                  <a:extLst>
                    <a:ext uri="{9D8B030D-6E8A-4147-A177-3AD203B41FA5}">
                      <a16:colId xmlns:a16="http://schemas.microsoft.com/office/drawing/2014/main" val="1714300747"/>
                    </a:ext>
                  </a:extLst>
                </a:gridCol>
                <a:gridCol w="981189">
                  <a:extLst>
                    <a:ext uri="{9D8B030D-6E8A-4147-A177-3AD203B41FA5}">
                      <a16:colId xmlns:a16="http://schemas.microsoft.com/office/drawing/2014/main" val="1967374539"/>
                    </a:ext>
                  </a:extLst>
                </a:gridCol>
              </a:tblGrid>
              <a:tr h="268164"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摩擦系数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误差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总数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369899"/>
                  </a:ext>
                </a:extLst>
              </a:tr>
              <a:tr h="29491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黄豆 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 smtClean="0">
                          <a:effectLst/>
                          <a:latin typeface="+mn-lt"/>
                        </a:rPr>
                        <a:t>0.22947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0.028075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96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255550082"/>
                  </a:ext>
                </a:extLst>
              </a:tr>
              <a:tr h="29491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绿豆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 smtClean="0">
                          <a:effectLst/>
                          <a:latin typeface="+mn-lt"/>
                        </a:rPr>
                        <a:t>0.225983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0.02226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106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18351848"/>
                  </a:ext>
                </a:extLst>
              </a:tr>
              <a:tr h="29491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大米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0.442542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0.057799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179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37300996"/>
                  </a:ext>
                </a:extLst>
              </a:tr>
              <a:tr h="29491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</a:rPr>
                        <a:t>小米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0.452459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0.033698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318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81344918"/>
                  </a:ext>
                </a:extLst>
              </a:tr>
            </a:tbl>
          </a:graphicData>
        </a:graphic>
      </p:graphicFrame>
      <p:sp>
        <p:nvSpPr>
          <p:cNvPr id="7" name="矩形 8"/>
          <p:cNvSpPr/>
          <p:nvPr/>
        </p:nvSpPr>
        <p:spPr>
          <a:xfrm>
            <a:off x="1963271" y="5183631"/>
            <a:ext cx="3924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颗</a:t>
            </a:r>
            <a:r>
              <a:rPr lang="zh-CN" altLang="en-US" sz="1400" dirty="0"/>
              <a:t>粒大小形状具有随机性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不同角度开始滑动的粒子数近似呈</a:t>
            </a:r>
            <a:r>
              <a:rPr lang="zh-CN" altLang="en-US" sz="1400" dirty="0" smtClean="0">
                <a:solidFill>
                  <a:srgbClr val="FF0000"/>
                </a:solidFill>
              </a:rPr>
              <a:t>正态分布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8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32D8-6BD0-4DF1-81F8-017090AA74CA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1153"/>
            <a:ext cx="7968238" cy="44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427234" cy="74091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Computation &amp; Simulation </a:t>
            </a:r>
            <a:r>
              <a:rPr lang="zh-CN" altLang="en-US" dirty="0" smtClean="0"/>
              <a:t>计算与模拟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E9F6-0DC8-4484-905E-30F893D22FEF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pic>
        <p:nvPicPr>
          <p:cNvPr id="4" name="particle_bo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623" y="1498658"/>
            <a:ext cx="6527800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43155" y="1751215"/>
            <a:ext cx="3458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Discrete Element Method (DEM) </a:t>
            </a:r>
            <a:r>
              <a:rPr lang="zh-CN" altLang="en-US" sz="2000" b="1" dirty="0"/>
              <a:t>离散元方法</a:t>
            </a:r>
            <a:endParaRPr lang="en-US" altLang="zh-CN" sz="2000" b="1" dirty="0"/>
          </a:p>
          <a:p>
            <a:endParaRPr lang="en-US" altLang="zh-CN" sz="2000" b="1" dirty="0" smtClean="0"/>
          </a:p>
          <a:p>
            <a:r>
              <a:rPr lang="zh-CN" altLang="en-US" sz="2000" dirty="0"/>
              <a:t>基于单个离散粒子</a:t>
            </a:r>
            <a:r>
              <a:rPr lang="zh-CN" altLang="en-US" sz="2000" dirty="0" smtClean="0"/>
              <a:t>的弹性力学</a:t>
            </a:r>
            <a:r>
              <a:rPr lang="zh-CN" altLang="en-US" sz="2000" dirty="0"/>
              <a:t>模型，模拟大量粒子群的</a:t>
            </a:r>
            <a:r>
              <a:rPr lang="zh-CN" altLang="en-US" sz="2000" dirty="0" smtClean="0"/>
              <a:t>运动的</a:t>
            </a:r>
            <a:r>
              <a:rPr lang="zh-CN" altLang="en-US" sz="2000" dirty="0"/>
              <a:t>数值方法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Computation &amp; Simulation </a:t>
            </a:r>
            <a:r>
              <a:rPr lang="zh-CN" altLang="en-US" dirty="0"/>
              <a:t>计算与模拟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81748"/>
            <a:ext cx="10515600" cy="3907280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D4C9-494F-4727-8FB4-31C854140493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11144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法向接触力</a:t>
            </a:r>
            <a:r>
              <a:rPr lang="en-US" altLang="zh-CN" dirty="0"/>
              <a:t>-Hertz</a:t>
            </a:r>
            <a:r>
              <a:rPr lang="zh-CN" altLang="en-US" dirty="0"/>
              <a:t>接触</a:t>
            </a:r>
            <a:r>
              <a:rPr lang="zh-CN" altLang="en-US" dirty="0" smtClean="0"/>
              <a:t>理论模型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切向接触力 </a:t>
            </a:r>
            <a:r>
              <a:rPr lang="en-US" altLang="zh-CN" dirty="0"/>
              <a:t>- </a:t>
            </a:r>
            <a:r>
              <a:rPr lang="en-US" altLang="zh-CN" dirty="0" err="1"/>
              <a:t>Mindlin</a:t>
            </a:r>
            <a:r>
              <a:rPr lang="en-US" altLang="zh-CN" dirty="0"/>
              <a:t>-Deresiewicz</a:t>
            </a:r>
            <a:r>
              <a:rPr lang="zh-CN" altLang="en-US" dirty="0"/>
              <a:t>接触</a:t>
            </a:r>
            <a:r>
              <a:rPr lang="zh-CN" altLang="en-US" dirty="0" smtClean="0"/>
              <a:t>理论模型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Computation &amp; Simulation </a:t>
            </a:r>
            <a:r>
              <a:rPr lang="zh-CN" altLang="en-US" dirty="0"/>
              <a:t>计算与模拟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93341"/>
            <a:ext cx="4586949" cy="142296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实现：</a:t>
            </a:r>
            <a:endParaRPr lang="en-US" altLang="zh-CN" dirty="0" smtClean="0"/>
          </a:p>
          <a:p>
            <a:r>
              <a:rPr lang="zh-CN" altLang="en-US" dirty="0" smtClean="0"/>
              <a:t>开源离散元模拟框架</a:t>
            </a:r>
            <a:r>
              <a:rPr lang="en-US" altLang="zh-CN" dirty="0" smtClean="0"/>
              <a:t>YADE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Github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github.com/yade/trunk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8CEE-5F80-475B-A155-18A2E2F5D42F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784" y="1194486"/>
            <a:ext cx="2981609" cy="274867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749207" y="1194486"/>
            <a:ext cx="3155577" cy="2758949"/>
            <a:chOff x="7950499" y="1244639"/>
            <a:chExt cx="3553241" cy="3785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499" y="1244639"/>
              <a:ext cx="3553241" cy="3785815"/>
            </a:xfrm>
            <a:prstGeom prst="rect">
              <a:avLst/>
            </a:prstGeom>
          </p:spPr>
        </p:pic>
        <p:cxnSp>
          <p:nvCxnSpPr>
            <p:cNvPr id="11" name="直接箭头连接符 10"/>
            <p:cNvCxnSpPr/>
            <p:nvPr/>
          </p:nvCxnSpPr>
          <p:spPr>
            <a:xfrm flipH="1" flipV="1">
              <a:off x="9556655" y="2696927"/>
              <a:ext cx="1582189" cy="7370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992841" y="3175253"/>
            <a:ext cx="4277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相较于传统离散元模型</a:t>
            </a:r>
            <a:r>
              <a:rPr lang="zh-CN" altLang="en-US" dirty="0" smtClean="0"/>
              <a:t>，元</a:t>
            </a:r>
            <a:r>
              <a:rPr lang="zh-CN" altLang="en-US" dirty="0"/>
              <a:t>胞自动机模型对物理过程进行了</a:t>
            </a:r>
            <a:r>
              <a:rPr lang="zh-CN" altLang="en-US" b="1" dirty="0"/>
              <a:t>抽象和简</a:t>
            </a:r>
            <a:r>
              <a:rPr lang="zh-CN" altLang="en-US" b="1" dirty="0" smtClean="0"/>
              <a:t>化</a:t>
            </a:r>
            <a:r>
              <a:rPr lang="zh-CN" altLang="en-US" dirty="0" smtClean="0"/>
              <a:t>，物理图像明确，</a:t>
            </a:r>
            <a:r>
              <a:rPr lang="zh-CN" altLang="en-US" b="1" dirty="0" smtClean="0"/>
              <a:t>计算量小，计算复杂度低</a:t>
            </a:r>
            <a:r>
              <a:rPr lang="zh-CN" altLang="en-US" dirty="0" smtClean="0"/>
              <a:t>，更凸显</a:t>
            </a:r>
            <a:r>
              <a:rPr lang="zh-CN" altLang="en-US" b="1" dirty="0" smtClean="0">
                <a:solidFill>
                  <a:srgbClr val="FF0000"/>
                </a:solidFill>
              </a:rPr>
              <a:t>物理本质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92841" y="4634474"/>
            <a:ext cx="2801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sng" dirty="0" smtClean="0">
                <a:solidFill>
                  <a:srgbClr val="FF0000"/>
                </a:solidFill>
                <a:latin typeface="+mj-ea"/>
                <a:ea typeface="+mj-ea"/>
              </a:rPr>
              <a:t>真理是简洁的</a:t>
            </a:r>
            <a:endParaRPr lang="en-US" altLang="zh-CN" sz="2000" u="sng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367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117" y="338232"/>
            <a:ext cx="9883589" cy="87232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Background &amp; Architecture </a:t>
            </a:r>
            <a:r>
              <a:rPr lang="zh-CN" altLang="en-US" dirty="0"/>
              <a:t>研</a:t>
            </a:r>
            <a:r>
              <a:rPr lang="zh-CN" altLang="en-US" dirty="0" smtClean="0"/>
              <a:t>究框架</a:t>
            </a:r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B218-4A70-41E1-9424-484947173B5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No.7 Conical Piles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5117" y="4944026"/>
            <a:ext cx="2840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u="sng" dirty="0" smtClean="0">
                <a:latin typeface="+mj-ea"/>
                <a:ea typeface="+mj-ea"/>
              </a:rPr>
              <a:t>复杂多体系统</a:t>
            </a:r>
            <a:endParaRPr lang="en-US" altLang="zh-CN" sz="2000" b="1" u="sng" dirty="0" smtClean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u="sng" dirty="0">
                <a:latin typeface="+mj-ea"/>
                <a:ea typeface="+mj-ea"/>
              </a:rPr>
              <a:t>缺</a:t>
            </a:r>
            <a:r>
              <a:rPr lang="zh-CN" altLang="en-US" sz="2000" b="1" u="sng" dirty="0" smtClean="0">
                <a:latin typeface="+mj-ea"/>
                <a:ea typeface="+mj-ea"/>
              </a:rPr>
              <a:t>乏完备理论</a:t>
            </a:r>
            <a:endParaRPr lang="en-US" altLang="zh-CN" sz="2000" b="1" u="sng" dirty="0" smtClean="0">
              <a:latin typeface="+mj-ea"/>
              <a:ea typeface="+mj-ea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-493059" y="1590494"/>
            <a:ext cx="7135905" cy="4563035"/>
            <a:chOff x="5585012" y="546847"/>
            <a:chExt cx="7135905" cy="4563035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1053008732"/>
                </p:ext>
              </p:extLst>
            </p:nvPr>
          </p:nvGraphicFramePr>
          <p:xfrm>
            <a:off x="5585012" y="546847"/>
            <a:ext cx="7135905" cy="45630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6" name="Bent-Up Arrow 15"/>
            <p:cNvSpPr/>
            <p:nvPr/>
          </p:nvSpPr>
          <p:spPr>
            <a:xfrm rot="16200000">
              <a:off x="7846531" y="784360"/>
              <a:ext cx="1649280" cy="1598996"/>
            </a:xfrm>
            <a:prstGeom prst="bentUpArrow">
              <a:avLst>
                <a:gd name="adj1" fmla="val 12972"/>
                <a:gd name="adj2" fmla="val 13260"/>
                <a:gd name="adj3" fmla="val 18923"/>
              </a:avLst>
            </a:prstGeom>
            <a:gradFill flip="none" rotWithShape="1">
              <a:gsLst>
                <a:gs pos="0">
                  <a:srgbClr val="92D050">
                    <a:alpha val="27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7666601"/>
                <a:satOff val="-42031"/>
                <a:lumOff val="4542"/>
                <a:alphaOff val="0"/>
              </a:schemeClr>
            </a:fillRef>
            <a:effectRef idx="0">
              <a:schemeClr val="accent4">
                <a:tint val="50000"/>
                <a:hueOff val="7666601"/>
                <a:satOff val="-42031"/>
                <a:lumOff val="454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Bent-Up Arrow 20"/>
            <p:cNvSpPr/>
            <p:nvPr/>
          </p:nvSpPr>
          <p:spPr>
            <a:xfrm rot="16200000">
              <a:off x="10759116" y="3539380"/>
              <a:ext cx="668650" cy="761234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11499901"/>
                <a:satOff val="-63047"/>
                <a:lumOff val="6813"/>
                <a:alphaOff val="0"/>
              </a:schemeClr>
            </a:fillRef>
            <a:effectRef idx="0">
              <a:schemeClr val="accent4">
                <a:tint val="50000"/>
                <a:hueOff val="11499901"/>
                <a:satOff val="-63047"/>
                <a:lumOff val="6813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4" name="Group 23"/>
          <p:cNvGrpSpPr/>
          <p:nvPr/>
        </p:nvGrpSpPr>
        <p:grpSpPr>
          <a:xfrm>
            <a:off x="5678620" y="1730250"/>
            <a:ext cx="6215013" cy="4137105"/>
            <a:chOff x="427834" y="1458074"/>
            <a:chExt cx="6215013" cy="4137105"/>
          </a:xfrm>
        </p:grpSpPr>
        <p:sp>
          <p:nvSpPr>
            <p:cNvPr id="19" name="矩形 2"/>
            <p:cNvSpPr/>
            <p:nvPr/>
          </p:nvSpPr>
          <p:spPr>
            <a:xfrm>
              <a:off x="428472" y="1458074"/>
              <a:ext cx="6214375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FF0000"/>
                  </a:solidFill>
                </a:rPr>
                <a:t>Granular matter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zh-CN" altLang="en-US" sz="2000" dirty="0"/>
                <a:t>即</a:t>
              </a:r>
              <a:r>
                <a:rPr lang="zh-CN" altLang="en-US" sz="2000" dirty="0">
                  <a:solidFill>
                    <a:srgbClr val="FF0000"/>
                  </a:solidFill>
                </a:rPr>
                <a:t>颗粒状物质</a:t>
              </a:r>
              <a:r>
                <a:rPr lang="zh-CN" altLang="en-US" sz="2000" dirty="0"/>
                <a:t>，特指由一定量离散宏观颗粒状物体组成的系统</a:t>
              </a:r>
              <a:r>
                <a:rPr lang="zh-CN" altLang="en-US" sz="2000" dirty="0" smtClean="0"/>
                <a:t>。</a:t>
              </a:r>
              <a:endParaRPr lang="en-US" altLang="zh-CN" sz="20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颗粒物质广泛存在，与工业</a:t>
              </a:r>
              <a:r>
                <a:rPr lang="zh-CN" altLang="en-US" sz="2000" dirty="0" smtClean="0"/>
                <a:t>生产密切相关，</a:t>
              </a:r>
              <a:r>
                <a:rPr lang="zh-CN" altLang="en-US" sz="2000" dirty="0"/>
                <a:t>是人类目前</a:t>
              </a:r>
              <a:r>
                <a:rPr lang="zh-CN" altLang="en-US" sz="2000" dirty="0">
                  <a:solidFill>
                    <a:srgbClr val="FF0000"/>
                  </a:solidFill>
                </a:rPr>
                <a:t>最常操纵的第二种物质形态</a:t>
              </a:r>
              <a:r>
                <a:rPr lang="zh-CN" altLang="en-US" sz="2000" dirty="0"/>
                <a:t>（第一种是水）</a:t>
              </a:r>
              <a:r>
                <a:rPr lang="zh-CN" altLang="en-US" sz="2000" dirty="0" smtClean="0"/>
                <a:t>。</a:t>
              </a:r>
              <a:endParaRPr lang="en-US" altLang="zh-CN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</p:txBody>
        </p:sp>
        <p:sp>
          <p:nvSpPr>
            <p:cNvPr id="22" name="文本框 9"/>
            <p:cNvSpPr txBox="1"/>
            <p:nvPr/>
          </p:nvSpPr>
          <p:spPr>
            <a:xfrm>
              <a:off x="427834" y="3286855"/>
              <a:ext cx="469277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</a:rPr>
                <a:t>颗粒状物质同时具有</a:t>
              </a:r>
              <a:r>
                <a:rPr lang="zh-CN" altLang="en-US" sz="1600" dirty="0">
                  <a:solidFill>
                    <a:srgbClr val="FF0000"/>
                  </a:solidFill>
                </a:rPr>
                <a:t>液体和固体以及介于二者之间的复杂性质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</a:rPr>
                <a:t>，其不稳定性，流动，自组织，雪崩等诸多现象受到广泛研究和关注。</a:t>
              </a:r>
              <a:endParaRPr lang="en-US" altLang="zh-CN" sz="1600" dirty="0">
                <a:solidFill>
                  <a:schemeClr val="bg2">
                    <a:lumMod val="75000"/>
                  </a:schemeClr>
                </a:solidFill>
              </a:endParaRPr>
            </a:p>
            <a:p>
              <a:endParaRPr lang="en-US" altLang="zh-CN" sz="1600" dirty="0" smtClean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solidFill>
                    <a:schemeClr val="bg2">
                      <a:lumMod val="75000"/>
                    </a:schemeClr>
                  </a:solidFill>
                </a:rPr>
                <a:t>Science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</a:rPr>
                <a:t>于 </a:t>
              </a:r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</a:rPr>
                <a:t>2005 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</a:rPr>
                <a:t>年把颗粒物质与湍流并列为 </a:t>
              </a:r>
              <a:r>
                <a:rPr lang="en-US" altLang="zh-CN" sz="1600" dirty="0">
                  <a:solidFill>
                    <a:srgbClr val="FF0000"/>
                  </a:solidFill>
                </a:rPr>
                <a:t>100 </a:t>
              </a:r>
              <a:r>
                <a:rPr lang="zh-CN" altLang="en-US" sz="1600" dirty="0">
                  <a:solidFill>
                    <a:srgbClr val="FF0000"/>
                  </a:solidFill>
                </a:rPr>
                <a:t>个科学难题之一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</a:rPr>
                <a:t>，使其一度成为复杂性的代名词</a:t>
              </a:r>
              <a:r>
                <a:rPr lang="zh-CN" altLang="en-US" sz="1600" dirty="0" smtClean="0">
                  <a:solidFill>
                    <a:schemeClr val="bg2">
                      <a:lumMod val="75000"/>
                    </a:schemeClr>
                  </a:solidFill>
                </a:rPr>
                <a:t>。</a:t>
              </a:r>
              <a:endParaRPr lang="en-US" altLang="zh-CN" sz="1600" dirty="0" smtClean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</a:rPr>
                <a:t>颗粒状物质的诸多性质仍然</a:t>
              </a:r>
              <a:r>
                <a:rPr lang="zh-CN" altLang="en-US" sz="1600" dirty="0">
                  <a:solidFill>
                    <a:srgbClr val="FF0000"/>
                  </a:solidFill>
                </a:rPr>
                <a:t>无法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得到定量解释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</a:rPr>
                <a:t>。</a:t>
              </a:r>
              <a:endParaRPr lang="en-US" altLang="zh-CN" sz="16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54321" y="4482361"/>
            <a:ext cx="185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 smtClean="0">
                <a:solidFill>
                  <a:srgbClr val="FF0000"/>
                </a:solidFill>
              </a:rPr>
              <a:t>探究式</a:t>
            </a:r>
            <a:endParaRPr lang="zh-CN" altLang="en-US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Design </a:t>
            </a:r>
            <a:r>
              <a:rPr lang="zh-CN" altLang="en-US" dirty="0" smtClean="0"/>
              <a:t>实验设计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FA6E3-2882-4168-AF92-F952A3E7CED0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No.7 Conical Piles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1635" y="1078904"/>
            <a:ext cx="7928957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在颗粒</a:t>
            </a:r>
            <a:r>
              <a:rPr lang="zh-CN" altLang="en-US" dirty="0">
                <a:solidFill>
                  <a:srgbClr val="FF0000"/>
                </a:solidFill>
              </a:rPr>
              <a:t>数目足够大</a:t>
            </a:r>
            <a:r>
              <a:rPr lang="zh-CN" altLang="en-US" dirty="0"/>
              <a:t>，能够最终</a:t>
            </a:r>
            <a:r>
              <a:rPr lang="zh-CN" altLang="en-US" dirty="0">
                <a:solidFill>
                  <a:srgbClr val="FF0000"/>
                </a:solidFill>
              </a:rPr>
              <a:t>形成稳定堆体</a:t>
            </a:r>
            <a:r>
              <a:rPr lang="zh-CN" altLang="en-US" dirty="0"/>
              <a:t>的前提下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探究沙堆成型可能相关因素</a:t>
            </a:r>
            <a:r>
              <a:rPr lang="en-US" altLang="zh-CN" sz="2000" b="1" dirty="0"/>
              <a:t>[1]</a:t>
            </a:r>
            <a:r>
              <a:rPr lang="zh-CN" altLang="en-US" sz="2000" b="1" dirty="0"/>
              <a:t>：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000" dirty="0">
                <a:solidFill>
                  <a:srgbClr val="92D050"/>
                </a:solidFill>
              </a:rPr>
              <a:t>倾倒高度</a:t>
            </a:r>
            <a:endParaRPr lang="en-US" altLang="zh-CN" sz="2000" dirty="0">
              <a:solidFill>
                <a:srgbClr val="92D050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000" dirty="0">
                <a:solidFill>
                  <a:srgbClr val="92D050"/>
                </a:solidFill>
              </a:rPr>
              <a:t>倾倒流量</a:t>
            </a:r>
            <a:endParaRPr lang="en-US" altLang="zh-CN" sz="2000" dirty="0">
              <a:solidFill>
                <a:srgbClr val="92D050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000" dirty="0">
                <a:solidFill>
                  <a:srgbClr val="92D050"/>
                </a:solidFill>
              </a:rPr>
              <a:t>颗粒大小</a:t>
            </a:r>
            <a:endParaRPr lang="en-US" altLang="zh-CN" sz="2000" dirty="0">
              <a:solidFill>
                <a:srgbClr val="92D050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000" dirty="0">
                <a:solidFill>
                  <a:srgbClr val="92D050"/>
                </a:solidFill>
              </a:rPr>
              <a:t>底面摩擦</a:t>
            </a:r>
            <a:endParaRPr lang="en-US" altLang="zh-CN" sz="2000" dirty="0">
              <a:solidFill>
                <a:srgbClr val="92D050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000" dirty="0" smtClean="0">
                <a:solidFill>
                  <a:srgbClr val="92D050"/>
                </a:solidFill>
              </a:rPr>
              <a:t>颗粒数量</a:t>
            </a:r>
            <a:endParaRPr lang="en-US" altLang="zh-CN" sz="2000" dirty="0">
              <a:solidFill>
                <a:srgbClr val="92D05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599" y="5166165"/>
            <a:ext cx="80848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Quantitative description of the dependence that can be used generally in engineering practice is not available</a:t>
            </a:r>
            <a:r>
              <a:rPr lang="en-US" altLang="zh-CN" sz="2000" dirty="0" smtClean="0"/>
              <a:t>.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尚无能在工程实践中应用的定量描述方法。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9" name="TextBox 5"/>
          <p:cNvSpPr txBox="1"/>
          <p:nvPr/>
        </p:nvSpPr>
        <p:spPr>
          <a:xfrm>
            <a:off x="402773" y="4049034"/>
            <a:ext cx="228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b="1" dirty="0" smtClean="0">
                <a:solidFill>
                  <a:srgbClr val="92D050"/>
                </a:solidFill>
              </a:rPr>
              <a:t>无关因素</a:t>
            </a:r>
            <a:r>
              <a:rPr lang="en-US" altLang="zh-CN" sz="1600" b="1" dirty="0" smtClean="0">
                <a:solidFill>
                  <a:srgbClr val="92D050"/>
                </a:solidFill>
              </a:rPr>
              <a:t>-</a:t>
            </a:r>
            <a:r>
              <a:rPr lang="zh-CN" altLang="en-US" sz="1600" b="1" dirty="0" smtClean="0">
                <a:solidFill>
                  <a:srgbClr val="92D050"/>
                </a:solidFill>
              </a:rPr>
              <a:t>预</a:t>
            </a:r>
            <a:r>
              <a:rPr lang="zh-CN" altLang="en-US" sz="1600" b="1" dirty="0">
                <a:solidFill>
                  <a:srgbClr val="92D050"/>
                </a:solidFill>
              </a:rPr>
              <a:t>实</a:t>
            </a:r>
            <a:r>
              <a:rPr lang="zh-CN" altLang="en-US" sz="1600" b="1" dirty="0" smtClean="0">
                <a:solidFill>
                  <a:srgbClr val="92D050"/>
                </a:solidFill>
              </a:rPr>
              <a:t>验</a:t>
            </a:r>
            <a:endParaRPr lang="en-US" altLang="zh-CN" sz="1600" b="1" dirty="0" smtClean="0">
              <a:solidFill>
                <a:srgbClr val="92D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b="1" dirty="0" smtClean="0">
                <a:solidFill>
                  <a:schemeClr val="accent4"/>
                </a:solidFill>
              </a:rPr>
              <a:t>理论解释</a:t>
            </a:r>
            <a:r>
              <a:rPr lang="en-US" altLang="zh-CN" sz="1600" b="1" dirty="0">
                <a:solidFill>
                  <a:schemeClr val="accent4"/>
                </a:solidFill>
              </a:rPr>
              <a:t>-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相关实验</a:t>
            </a:r>
            <a:endParaRPr lang="en-US" altLang="zh-CN" sz="1600" b="1" dirty="0" smtClean="0">
              <a:solidFill>
                <a:schemeClr val="accent4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32512" y="1610136"/>
            <a:ext cx="5732712" cy="2766588"/>
            <a:chOff x="6400688" y="1853076"/>
            <a:chExt cx="4953112" cy="2384998"/>
          </a:xfrm>
        </p:grpSpPr>
        <p:pic>
          <p:nvPicPr>
            <p:cNvPr id="10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688" y="1853076"/>
              <a:ext cx="4953112" cy="2384998"/>
            </a:xfrm>
            <a:prstGeom prst="rect">
              <a:avLst/>
            </a:prstGeom>
          </p:spPr>
        </p:pic>
        <p:cxnSp>
          <p:nvCxnSpPr>
            <p:cNvPr id="11" name="Straight Arrow Connector 13"/>
            <p:cNvCxnSpPr/>
            <p:nvPr/>
          </p:nvCxnSpPr>
          <p:spPr>
            <a:xfrm flipH="1" flipV="1">
              <a:off x="9448804" y="2187367"/>
              <a:ext cx="1823351" cy="135532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7"/>
            <p:cNvCxnSpPr/>
            <p:nvPr/>
          </p:nvCxnSpPr>
          <p:spPr>
            <a:xfrm flipV="1">
              <a:off x="8354994" y="3558988"/>
              <a:ext cx="2806065" cy="28686"/>
            </a:xfrm>
            <a:prstGeom prst="straightConnector1">
              <a:avLst/>
            </a:prstGeom>
            <a:ln w="444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Rectangle 31"/>
            <p:cNvSpPr/>
            <p:nvPr/>
          </p:nvSpPr>
          <p:spPr>
            <a:xfrm>
              <a:off x="7776886" y="3019472"/>
              <a:ext cx="315557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8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Angle of Repose</a:t>
              </a:r>
              <a:endParaRPr lang="en-US" altLang="zh-CN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521284" y="2447415"/>
            <a:ext cx="2120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6</a:t>
            </a:r>
            <a:r>
              <a:rPr lang="en-US" altLang="zh-CN" dirty="0" smtClean="0">
                <a:solidFill>
                  <a:srgbClr val="FFC000"/>
                </a:solidFill>
              </a:rPr>
              <a:t>. </a:t>
            </a:r>
            <a:r>
              <a:rPr lang="zh-CN" altLang="en-US" dirty="0" smtClean="0">
                <a:solidFill>
                  <a:srgbClr val="FFC000"/>
                </a:solidFill>
              </a:rPr>
              <a:t>颗粒间摩擦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C000"/>
                </a:solidFill>
              </a:rPr>
              <a:t>滚动摩擦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C000"/>
                </a:solidFill>
              </a:rPr>
              <a:t>滑动摩擦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r>
              <a:rPr lang="en-US" altLang="zh-CN" dirty="0">
                <a:solidFill>
                  <a:srgbClr val="FFC000"/>
                </a:solidFill>
              </a:rPr>
              <a:t>7</a:t>
            </a:r>
            <a:r>
              <a:rPr lang="en-US" altLang="zh-CN" dirty="0" smtClean="0">
                <a:solidFill>
                  <a:srgbClr val="FFC000"/>
                </a:solidFill>
              </a:rPr>
              <a:t>. </a:t>
            </a:r>
            <a:r>
              <a:rPr lang="zh-CN" altLang="en-US" dirty="0" smtClean="0">
                <a:solidFill>
                  <a:srgbClr val="FFC000"/>
                </a:solidFill>
              </a:rPr>
              <a:t>颗粒间碰撞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C000"/>
                </a:solidFill>
              </a:rPr>
              <a:t>能</a:t>
            </a:r>
            <a:r>
              <a:rPr lang="zh-CN" altLang="en-US" dirty="0" smtClean="0">
                <a:solidFill>
                  <a:srgbClr val="FFC000"/>
                </a:solidFill>
              </a:rPr>
              <a:t>量传播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C000"/>
                </a:solidFill>
              </a:rPr>
              <a:t>雪崩效应</a:t>
            </a:r>
            <a:endParaRPr lang="en-US" altLang="zh-CN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39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9" y="210845"/>
            <a:ext cx="9229725" cy="1016000"/>
          </a:xfrm>
        </p:spPr>
        <p:txBody>
          <a:bodyPr>
            <a:normAutofit/>
          </a:bodyPr>
          <a:lstStyle/>
          <a:p>
            <a:r>
              <a:rPr lang="en-US" altLang="zh-CN" dirty="0"/>
              <a:t>Variable </a:t>
            </a:r>
            <a:r>
              <a:rPr lang="en-US" altLang="zh-CN" dirty="0" smtClean="0"/>
              <a:t>Clarification</a:t>
            </a:r>
            <a:r>
              <a:rPr lang="zh-CN" altLang="en-US" dirty="0" smtClean="0"/>
              <a:t>变量探究</a:t>
            </a:r>
            <a:r>
              <a:rPr lang="en-US" altLang="zh-CN" dirty="0" smtClean="0"/>
              <a:t>-</a:t>
            </a:r>
            <a:r>
              <a:rPr lang="zh-CN" altLang="en-US" dirty="0" smtClean="0"/>
              <a:t>倾倒高度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053F1-A161-4D2C-9502-1264CD3FCF4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Problem No.7 Conical Piles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0" y="1774172"/>
            <a:ext cx="3427119" cy="2088338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6</a:t>
            </a:fld>
            <a:endParaRPr lang="zh-CN" altLang="en-US"/>
          </a:p>
        </p:txBody>
      </p:sp>
      <p:graphicFrame>
        <p:nvGraphicFramePr>
          <p:cNvPr id="4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283311"/>
              </p:ext>
            </p:extLst>
          </p:nvPr>
        </p:nvGraphicFramePr>
        <p:xfrm>
          <a:off x="4403346" y="1762162"/>
          <a:ext cx="4402541" cy="2848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2"/>
          <p:cNvSpPr/>
          <p:nvPr/>
        </p:nvSpPr>
        <p:spPr>
          <a:xfrm>
            <a:off x="4573649" y="4771297"/>
            <a:ext cx="49948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buAutoNum type="arabicPeriod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静</a:t>
            </a:r>
            <a:r>
              <a:rPr lang="zh-CN" altLang="en-US" sz="2000" b="1" dirty="0">
                <a:solidFill>
                  <a:srgbClr val="FF0000"/>
                </a:solidFill>
              </a:rPr>
              <a:t>止角与初始动能无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关</a:t>
            </a:r>
            <a:endParaRPr lang="en-US" altLang="zh-CN" dirty="0"/>
          </a:p>
          <a:p>
            <a:pPr marL="457200" indent="-457200">
              <a:spcBef>
                <a:spcPts val="0"/>
              </a:spcBef>
              <a:buAutoNum type="arabicPeriod"/>
            </a:pPr>
            <a:r>
              <a:rPr lang="zh-CN" altLang="en-US" dirty="0"/>
              <a:t>提</a:t>
            </a:r>
            <a:r>
              <a:rPr lang="zh-CN" altLang="en-US" dirty="0" smtClean="0"/>
              <a:t>高倾倒角度将使锥体顶部无法形成尖锥。</a:t>
            </a:r>
            <a:endParaRPr lang="en-US" altLang="zh-CN" dirty="0" smtClean="0"/>
          </a:p>
          <a:p>
            <a:pPr marL="457200" indent="-457200">
              <a:spcBef>
                <a:spcPts val="0"/>
              </a:spcBef>
              <a:buAutoNum type="arabicPeriod"/>
            </a:pPr>
            <a:r>
              <a:rPr lang="zh-CN" altLang="en-US" dirty="0"/>
              <a:t>堆</a:t>
            </a:r>
            <a:r>
              <a:rPr lang="zh-CN" altLang="en-US" dirty="0" smtClean="0"/>
              <a:t>体</a:t>
            </a:r>
            <a:r>
              <a:rPr lang="zh-CN" altLang="en-US" dirty="0"/>
              <a:t>底</a:t>
            </a:r>
            <a:r>
              <a:rPr lang="zh-CN" altLang="en-US" dirty="0" smtClean="0"/>
              <a:t>部颗粒扩散范围增大。</a:t>
            </a:r>
            <a:endParaRPr lang="en-US" altLang="zh-CN" dirty="0" smtClean="0"/>
          </a:p>
        </p:txBody>
      </p:sp>
      <p:sp>
        <p:nvSpPr>
          <p:cNvPr id="10" name="TextBox 12"/>
          <p:cNvSpPr txBox="1"/>
          <p:nvPr/>
        </p:nvSpPr>
        <p:spPr>
          <a:xfrm>
            <a:off x="442290" y="4120795"/>
            <a:ext cx="41313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静止</a:t>
            </a:r>
            <a:r>
              <a:rPr lang="zh-CN" altLang="en-US" b="1" dirty="0" smtClean="0"/>
              <a:t>角测量</a:t>
            </a:r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多角度水平拍摄</a:t>
            </a:r>
            <a:r>
              <a:rPr lang="zh-CN" altLang="en-US" sz="1600" dirty="0" smtClean="0">
                <a:solidFill>
                  <a:srgbClr val="FF0000"/>
                </a:solidFill>
              </a:rPr>
              <a:t>稳态锥体图像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图片沿</a:t>
            </a:r>
            <a:r>
              <a:rPr lang="zh-CN" altLang="en-US" sz="1600" dirty="0" smtClean="0">
                <a:solidFill>
                  <a:srgbClr val="FF0000"/>
                </a:solidFill>
              </a:rPr>
              <a:t>锥体母线</a:t>
            </a:r>
            <a:r>
              <a:rPr lang="zh-CN" altLang="en-US" sz="1600" dirty="0" smtClean="0"/>
              <a:t>取多个坐标点。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计算</a:t>
            </a:r>
            <a:r>
              <a:rPr lang="zh-CN" altLang="en-US" sz="1600" dirty="0" smtClean="0">
                <a:solidFill>
                  <a:srgbClr val="FF0000"/>
                </a:solidFill>
              </a:rPr>
              <a:t>曲线斜率</a:t>
            </a:r>
            <a:r>
              <a:rPr lang="zh-CN" altLang="en-US" sz="1600" dirty="0" smtClean="0"/>
              <a:t>即得到静止角。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多</a:t>
            </a:r>
            <a:r>
              <a:rPr lang="zh-CN" altLang="en-US" sz="1600" dirty="0" smtClean="0"/>
              <a:t>次实验，多次拍摄以减少误差。</a:t>
            </a:r>
            <a:endParaRPr lang="en-US" altLang="zh-CN" sz="1600" dirty="0" smtClean="0"/>
          </a:p>
          <a:p>
            <a:r>
              <a:rPr lang="zh-CN" altLang="en-US" b="1" dirty="0"/>
              <a:t>倾</a:t>
            </a:r>
            <a:r>
              <a:rPr lang="zh-CN" altLang="en-US" b="1" dirty="0" smtClean="0"/>
              <a:t>倒高度控制</a:t>
            </a:r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控制变量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将漏斗放置于不同高度倾倒。</a:t>
            </a:r>
            <a:endParaRPr lang="en-US" altLang="zh-CN" sz="1600" dirty="0" smtClean="0"/>
          </a:p>
        </p:txBody>
      </p:sp>
      <p:sp>
        <p:nvSpPr>
          <p:cNvPr id="11" name="TextBox 13"/>
          <p:cNvSpPr txBox="1"/>
          <p:nvPr/>
        </p:nvSpPr>
        <p:spPr>
          <a:xfrm>
            <a:off x="416331" y="1226845"/>
            <a:ext cx="263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Method </a:t>
            </a:r>
            <a:r>
              <a:rPr lang="zh-CN" altLang="en-US" sz="2000" b="1" dirty="0" smtClean="0">
                <a:latin typeface="+mn-ea"/>
              </a:rPr>
              <a:t>实</a:t>
            </a:r>
            <a:r>
              <a:rPr lang="zh-CN" altLang="en-US" sz="2000" b="1" dirty="0">
                <a:latin typeface="+mn-ea"/>
              </a:rPr>
              <a:t>验方</a:t>
            </a:r>
            <a:r>
              <a:rPr lang="zh-CN" altLang="en-US" sz="2000" b="1" dirty="0" smtClean="0">
                <a:latin typeface="+mn-ea"/>
              </a:rPr>
              <a:t>法：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4682655" y="1226845"/>
            <a:ext cx="2457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Findings </a:t>
            </a:r>
            <a:r>
              <a:rPr lang="zh-CN" altLang="en-US" sz="2000" b="1" dirty="0">
                <a:latin typeface="+mj-ea"/>
              </a:rPr>
              <a:t>实</a:t>
            </a:r>
            <a:r>
              <a:rPr lang="zh-CN" altLang="en-US" sz="2000" b="1" dirty="0" smtClean="0">
                <a:latin typeface="+mj-ea"/>
              </a:rPr>
              <a:t>验结论</a:t>
            </a:r>
            <a:r>
              <a:rPr lang="zh-CN" altLang="en-US" sz="2000" b="1" dirty="0" smtClean="0"/>
              <a:t>：</a:t>
            </a:r>
            <a:endParaRPr lang="zh-CN" altLang="en-US" sz="2000" b="1" dirty="0"/>
          </a:p>
        </p:txBody>
      </p:sp>
      <p:pic>
        <p:nvPicPr>
          <p:cNvPr id="19" name="内容占位符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9" y="1735859"/>
            <a:ext cx="2360577" cy="1497068"/>
          </a:xfrm>
          <a:prstGeom prst="rect">
            <a:avLst/>
          </a:prstGeom>
        </p:spPr>
      </p:pic>
      <p:pic>
        <p:nvPicPr>
          <p:cNvPr id="20" name="内容占位符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513" y="3232927"/>
            <a:ext cx="2377038" cy="14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3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256870"/>
            <a:ext cx="5157787" cy="592910"/>
          </a:xfrm>
        </p:spPr>
        <p:txBody>
          <a:bodyPr>
            <a:normAutofit/>
          </a:bodyPr>
          <a:lstStyle/>
          <a:p>
            <a:r>
              <a:rPr lang="en-US" altLang="zh-CN" dirty="0"/>
              <a:t>Method </a:t>
            </a:r>
            <a:r>
              <a:rPr lang="zh-CN" altLang="en-US" dirty="0">
                <a:latin typeface="+mj-ea"/>
              </a:rPr>
              <a:t>实验方法</a:t>
            </a:r>
            <a:r>
              <a:rPr lang="zh-CN" altLang="en-US" dirty="0" smtClean="0"/>
              <a:t>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38213" y="1980173"/>
            <a:ext cx="5157787" cy="3684588"/>
          </a:xfrm>
        </p:spPr>
        <p:txBody>
          <a:bodyPr/>
          <a:lstStyle/>
          <a:p>
            <a:r>
              <a:rPr lang="zh-CN" altLang="en-US" dirty="0" smtClean="0"/>
              <a:t>控制变量，使用同材质直径分别为</a:t>
            </a:r>
            <a:r>
              <a:rPr lang="zh-CN" altLang="en-US" dirty="0"/>
              <a:t>直</a:t>
            </a:r>
            <a:r>
              <a:rPr lang="zh-CN" altLang="en-US" dirty="0" smtClean="0"/>
              <a:t>径不同的玻璃球分别倾倒形成堆体。测量其静止角度。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096000" y="1407945"/>
            <a:ext cx="5183188" cy="441835"/>
          </a:xfrm>
        </p:spPr>
        <p:txBody>
          <a:bodyPr/>
          <a:lstStyle/>
          <a:p>
            <a:r>
              <a:rPr lang="en-US" altLang="zh-CN" dirty="0"/>
              <a:t>Findings </a:t>
            </a:r>
            <a:r>
              <a:rPr lang="zh-CN" altLang="en-US" dirty="0">
                <a:latin typeface="+mj-ea"/>
              </a:rPr>
              <a:t>实验结论</a:t>
            </a:r>
            <a:r>
              <a:rPr lang="zh-CN" altLang="en-US" dirty="0" smtClean="0"/>
              <a:t>：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 Clarification</a:t>
            </a:r>
            <a:r>
              <a:rPr lang="zh-CN" altLang="en-US" dirty="0"/>
              <a:t>变量探究</a:t>
            </a:r>
            <a:r>
              <a:rPr lang="en-US" altLang="zh-CN" dirty="0" smtClean="0"/>
              <a:t>-</a:t>
            </a:r>
            <a:r>
              <a:rPr lang="zh-CN" altLang="en-US" dirty="0" smtClean="0"/>
              <a:t>颗粒大小</a:t>
            </a:r>
            <a:endParaRPr lang="zh-CN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1DC-628D-4B63-8231-CDD1FC1EBD6B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2CFC-7F60-4F6C-8CCA-779BE906C84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6179309" y="5038520"/>
            <a:ext cx="4320988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 smtClean="0"/>
              <a:t>误差范围内，堆</a:t>
            </a:r>
            <a:r>
              <a:rPr lang="zh-CN" altLang="en-US" dirty="0"/>
              <a:t>体最终稳态的形</a:t>
            </a:r>
            <a:r>
              <a:rPr lang="zh-CN" altLang="en-US" dirty="0" smtClean="0"/>
              <a:t>状与</a:t>
            </a:r>
            <a:r>
              <a:rPr lang="zh-CN" altLang="en-US" dirty="0">
                <a:solidFill>
                  <a:srgbClr val="FF0000"/>
                </a:solidFill>
              </a:rPr>
              <a:t>颗粒大</a:t>
            </a:r>
            <a:r>
              <a:rPr lang="zh-CN" altLang="en-US" dirty="0" smtClean="0">
                <a:solidFill>
                  <a:srgbClr val="FF0000"/>
                </a:solidFill>
              </a:rPr>
              <a:t>小</a:t>
            </a:r>
            <a:r>
              <a:rPr lang="zh-CN" altLang="en-US" dirty="0" smtClean="0"/>
              <a:t>无关。</a:t>
            </a:r>
            <a:endParaRPr lang="en-US" altLang="zh-CN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07644481"/>
              </p:ext>
            </p:extLst>
          </p:nvPr>
        </p:nvGraphicFramePr>
        <p:xfrm>
          <a:off x="6154924" y="1939374"/>
          <a:ext cx="5183188" cy="2996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99173" y="3290047"/>
            <a:ext cx="4369034" cy="2450204"/>
            <a:chOff x="299173" y="3290047"/>
            <a:chExt cx="4369034" cy="24502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707" y="3290047"/>
              <a:ext cx="2906186" cy="142298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2240" t="9117" r="11839"/>
            <a:stretch/>
          </p:blipFill>
          <p:spPr>
            <a:xfrm>
              <a:off x="2366005" y="4450784"/>
              <a:ext cx="2302202" cy="123271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  <a14:imgEffect>
                        <a14:saturation sat="125000"/>
                      </a14:imgEffect>
                      <a14:imgEffect>
                        <a14:brightnessContrast bright="2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9173" y="4713031"/>
              <a:ext cx="2066832" cy="1027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6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 Clarification</a:t>
            </a:r>
            <a:r>
              <a:rPr lang="zh-CN" altLang="en-US" dirty="0"/>
              <a:t>变量探究</a:t>
            </a:r>
            <a:r>
              <a:rPr lang="en-US" altLang="zh-CN" dirty="0" smtClean="0"/>
              <a:t>-</a:t>
            </a:r>
            <a:r>
              <a:rPr lang="zh-CN" altLang="en-US" dirty="0" smtClean="0"/>
              <a:t>倾倒流量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2F7E7-C3BB-445F-ADC3-A940012DE368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569039"/>
              </p:ext>
            </p:extLst>
          </p:nvPr>
        </p:nvGraphicFramePr>
        <p:xfrm>
          <a:off x="5273937" y="1950848"/>
          <a:ext cx="38431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561">
                  <a:extLst>
                    <a:ext uri="{9D8B030D-6E8A-4147-A177-3AD203B41FA5}">
                      <a16:colId xmlns:a16="http://schemas.microsoft.com/office/drawing/2014/main" val="313025912"/>
                    </a:ext>
                  </a:extLst>
                </a:gridCol>
                <a:gridCol w="2020607">
                  <a:extLst>
                    <a:ext uri="{9D8B030D-6E8A-4147-A177-3AD203B41FA5}">
                      <a16:colId xmlns:a16="http://schemas.microsoft.com/office/drawing/2014/main" val="537993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漏斗半径</a:t>
                      </a:r>
                      <a:r>
                        <a:rPr lang="en-US" altLang="zh-CN" dirty="0" smtClean="0"/>
                        <a:t>[cm]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沙堆倾角</a:t>
                      </a:r>
                      <a:r>
                        <a:rPr lang="en-US" altLang="zh-CN" dirty="0" smtClean="0"/>
                        <a:t>[</a:t>
                      </a:r>
                      <a:r>
                        <a:rPr lang="en-US" altLang="zh-CN" dirty="0" err="1" smtClean="0"/>
                        <a:t>deg</a:t>
                      </a:r>
                      <a:r>
                        <a:rPr lang="en-US" altLang="zh-CN" dirty="0" smtClean="0"/>
                        <a:t>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87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34-35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839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34-35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2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34-35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02653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5163593" y="3646521"/>
            <a:ext cx="5033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静止</a:t>
            </a:r>
            <a:r>
              <a:rPr lang="zh-CN" altLang="en-US" dirty="0"/>
              <a:t>角与粒子流密度</a:t>
            </a:r>
            <a:r>
              <a:rPr lang="zh-CN" altLang="en-US" dirty="0" smtClean="0"/>
              <a:t>无关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准静态过程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Quasi-Static 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/>
              <p:nvPr/>
            </p:nvSpPr>
            <p:spPr>
              <a:xfrm>
                <a:off x="342712" y="2280218"/>
                <a:ext cx="3504208" cy="3378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sz="1600" b="1" dirty="0"/>
                  <a:t>引理</a:t>
                </a:r>
                <a:r>
                  <a:rPr lang="zh-CN" altLang="en-US" sz="1600" dirty="0" smtClean="0"/>
                  <a:t>：颗</a:t>
                </a:r>
                <a:r>
                  <a:rPr lang="zh-CN" altLang="en-US" sz="1600" dirty="0"/>
                  <a:t>粒物质在固定漏斗口径下流量为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常数</a:t>
                </a:r>
                <a:r>
                  <a:rPr lang="en-US" altLang="zh-CN" sz="1600" dirty="0"/>
                  <a:t>-</a:t>
                </a:r>
                <a:r>
                  <a:rPr lang="en-US" altLang="zh-CN" sz="1600" dirty="0" err="1"/>
                  <a:t>Beverloo</a:t>
                </a:r>
                <a:r>
                  <a:rPr lang="zh-CN" altLang="en-US" sz="1600" dirty="0"/>
                  <a:t>关系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𝜌</m:t>
                      </m:r>
                      <m:rad>
                        <m:radPr>
                          <m:deg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rad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𝑘𝑟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16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zh-CN" sz="1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600" dirty="0"/>
                  <a:t>：无量纲常数</a:t>
                </a:r>
                <a:endParaRPr lang="en-US" altLang="zh-CN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1600" dirty="0"/>
                  <a:t>：颗粒静态体密度</a:t>
                </a:r>
                <a:endParaRPr lang="en-US" altLang="zh-CN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600" dirty="0"/>
                  <a:t>：漏斗直径</a:t>
                </a:r>
                <a:endParaRPr lang="en-US" altLang="zh-CN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1600" dirty="0"/>
                  <a:t>：颗粒直径</a:t>
                </a:r>
                <a:endParaRPr lang="en-US" altLang="zh-CN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1600" dirty="0"/>
                  <a:t>：重力加速度</a:t>
                </a:r>
                <a:endParaRPr lang="en-US" altLang="zh-CN" sz="1600" dirty="0"/>
              </a:p>
              <a:p>
                <a:endParaRPr lang="zh-CN" altLang="en-US" sz="1600" dirty="0"/>
              </a:p>
            </p:txBody>
          </p:sp>
        </mc:Choice>
        <mc:Fallback xmlns="">
          <p:sp>
            <p:nvSpPr>
              <p:cNvPr id="10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12" y="2280218"/>
                <a:ext cx="3504208" cy="3378938"/>
              </a:xfrm>
              <a:prstGeom prst="rect">
                <a:avLst/>
              </a:prstGeom>
              <a:blipFill>
                <a:blip r:embed="rId2"/>
                <a:stretch>
                  <a:fillRect r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21" y="4379526"/>
            <a:ext cx="1860500" cy="17430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9712" y="1769043"/>
            <a:ext cx="369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 smtClean="0">
                <a:solidFill>
                  <a:srgbClr val="FF0000"/>
                </a:solidFill>
              </a:rPr>
              <a:t>通过控制漏斗口径控制颗粒流速。</a:t>
            </a:r>
            <a:endParaRPr lang="zh-CN" altLang="en-US" u="sng" dirty="0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5073897" y="1280795"/>
            <a:ext cx="3033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Findings</a:t>
            </a:r>
            <a:r>
              <a:rPr lang="en-US" altLang="zh-CN" sz="2400" b="1" dirty="0">
                <a:latin typeface="+mn-ea"/>
              </a:rPr>
              <a:t> </a:t>
            </a:r>
            <a:r>
              <a:rPr lang="zh-CN" altLang="en-US" sz="2400" b="1" dirty="0">
                <a:latin typeface="+mn-ea"/>
              </a:rPr>
              <a:t>实验结论：</a:t>
            </a:r>
          </a:p>
        </p:txBody>
      </p:sp>
      <p:sp>
        <p:nvSpPr>
          <p:cNvPr id="14" name="Text Placeholder 1"/>
          <p:cNvSpPr>
            <a:spLocks noGrp="1"/>
          </p:cNvSpPr>
          <p:nvPr>
            <p:ph idx="1"/>
          </p:nvPr>
        </p:nvSpPr>
        <p:spPr>
          <a:xfrm>
            <a:off x="759966" y="1318510"/>
            <a:ext cx="4405313" cy="511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/>
              <a:t>Method </a:t>
            </a:r>
            <a:r>
              <a:rPr lang="zh-CN" altLang="en-US" sz="2400" b="1" dirty="0">
                <a:latin typeface="+mj-ea"/>
              </a:rPr>
              <a:t>实验方法</a:t>
            </a:r>
            <a:r>
              <a:rPr lang="zh-CN" altLang="en-US" sz="2400" b="1" dirty="0" smtClean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2962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 Clarification</a:t>
            </a:r>
            <a:r>
              <a:rPr lang="zh-CN" altLang="en-US" dirty="0"/>
              <a:t>变量探</a:t>
            </a:r>
            <a:r>
              <a:rPr lang="zh-CN" altLang="en-US" dirty="0" smtClean="0"/>
              <a:t>究</a:t>
            </a:r>
            <a:r>
              <a:rPr lang="en-US" altLang="zh-CN" dirty="0" smtClean="0"/>
              <a:t>-</a:t>
            </a:r>
            <a:r>
              <a:rPr lang="zh-CN" altLang="en-US" dirty="0" smtClean="0"/>
              <a:t>底面摩擦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E570-313C-44A4-9AF8-7D5A763D4875}" type="datetime1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No.7 Conical Piles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79710-ABE7-4B6A-AA1A-033952C8D93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661" y="2090806"/>
            <a:ext cx="3534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在不同摩擦系数的底面上倾倒沙砾使其形成稳定堆体。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多次实验，统计其分布，取其期望值作为静止角。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 smtClean="0"/>
          </a:p>
        </p:txBody>
      </p:sp>
      <p:grpSp>
        <p:nvGrpSpPr>
          <p:cNvPr id="11" name="组合 3"/>
          <p:cNvGrpSpPr/>
          <p:nvPr/>
        </p:nvGrpSpPr>
        <p:grpSpPr>
          <a:xfrm>
            <a:off x="672113" y="3792071"/>
            <a:ext cx="4647031" cy="2454106"/>
            <a:chOff x="5680241" y="2023131"/>
            <a:chExt cx="4253503" cy="18582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1935" y="2023131"/>
              <a:ext cx="2176902" cy="95829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0241" y="2981420"/>
              <a:ext cx="1617499" cy="8999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2342" y="2365490"/>
              <a:ext cx="2721402" cy="145779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7021519" y="1356574"/>
            <a:ext cx="226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Findings </a:t>
            </a:r>
            <a:r>
              <a:rPr lang="zh-CN" altLang="en-US" b="1" dirty="0">
                <a:latin typeface="+mj-ea"/>
              </a:rPr>
              <a:t>实验结论</a:t>
            </a:r>
            <a:r>
              <a:rPr lang="zh-CN" altLang="en-US" b="1" dirty="0"/>
              <a:t>：</a:t>
            </a:r>
          </a:p>
        </p:txBody>
      </p:sp>
      <p:graphicFrame>
        <p:nvGraphicFramePr>
          <p:cNvPr id="1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286909"/>
              </p:ext>
            </p:extLst>
          </p:nvPr>
        </p:nvGraphicFramePr>
        <p:xfrm>
          <a:off x="4222377" y="1814838"/>
          <a:ext cx="3344331" cy="1877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9553">
                  <a:extLst>
                    <a:ext uri="{9D8B030D-6E8A-4147-A177-3AD203B41FA5}">
                      <a16:colId xmlns:a16="http://schemas.microsoft.com/office/drawing/2014/main" val="136372324"/>
                    </a:ext>
                  </a:extLst>
                </a:gridCol>
                <a:gridCol w="1042389">
                  <a:extLst>
                    <a:ext uri="{9D8B030D-6E8A-4147-A177-3AD203B41FA5}">
                      <a16:colId xmlns:a16="http://schemas.microsoft.com/office/drawing/2014/main" val="4114851937"/>
                    </a:ext>
                  </a:extLst>
                </a:gridCol>
                <a:gridCol w="1042389">
                  <a:extLst>
                    <a:ext uri="{9D8B030D-6E8A-4147-A177-3AD203B41FA5}">
                      <a16:colId xmlns:a16="http://schemas.microsoft.com/office/drawing/2014/main" val="1764132687"/>
                    </a:ext>
                  </a:extLst>
                </a:gridCol>
              </a:tblGrid>
              <a:tr h="30237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底面材质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静止角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标准差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extLst>
                  <a:ext uri="{0D108BD9-81ED-4DB2-BD59-A6C34878D82A}">
                    <a16:rowId xmlns:a16="http://schemas.microsoft.com/office/drawing/2014/main" val="1127510773"/>
                  </a:ext>
                </a:extLst>
              </a:tr>
              <a:tr h="319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A3</a:t>
                      </a:r>
                      <a:r>
                        <a:rPr lang="zh-CN" altLang="en-US" sz="1400" u="none" strike="noStrike">
                          <a:effectLst/>
                        </a:rPr>
                        <a:t>卡纸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33.9405</a:t>
                      </a: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1.4658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extLst>
                  <a:ext uri="{0D108BD9-81ED-4DB2-BD59-A6C34878D82A}">
                    <a16:rowId xmlns:a16="http://schemas.microsoft.com/office/drawing/2014/main" val="305600083"/>
                  </a:ext>
                </a:extLst>
              </a:tr>
              <a:tr h="31966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硬纸板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+mn-lt"/>
                        </a:rPr>
                        <a:t>34.5892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1.5065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extLst>
                  <a:ext uri="{0D108BD9-81ED-4DB2-BD59-A6C34878D82A}">
                    <a16:rowId xmlns:a16="http://schemas.microsoft.com/office/drawing/2014/main" val="2660134029"/>
                  </a:ext>
                </a:extLst>
              </a:tr>
              <a:tr h="31966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大理石地砖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+mn-lt"/>
                        </a:rPr>
                        <a:t>34.4907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0.8140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extLst>
                  <a:ext uri="{0D108BD9-81ED-4DB2-BD59-A6C34878D82A}">
                    <a16:rowId xmlns:a16="http://schemas.microsoft.com/office/drawing/2014/main" val="1674253350"/>
                  </a:ext>
                </a:extLst>
              </a:tr>
              <a:tr h="31394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橡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胶桌垫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34.6300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1.6995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extLst>
                  <a:ext uri="{0D108BD9-81ED-4DB2-BD59-A6C34878D82A}">
                    <a16:rowId xmlns:a16="http://schemas.microsoft.com/office/drawing/2014/main" val="2165683941"/>
                  </a:ext>
                </a:extLst>
              </a:tr>
              <a:tr h="30237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沙层底面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+mn-lt"/>
                        </a:rPr>
                        <a:t>34.4503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1.4492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779" marR="7779" marT="7779" marB="0" anchor="b"/>
                </a:tc>
                <a:extLst>
                  <a:ext uri="{0D108BD9-81ED-4DB2-BD59-A6C34878D82A}">
                    <a16:rowId xmlns:a16="http://schemas.microsoft.com/office/drawing/2014/main" val="2521983457"/>
                  </a:ext>
                </a:extLst>
              </a:tr>
            </a:tbl>
          </a:graphicData>
        </a:graphic>
      </p:graphicFrame>
      <p:pic>
        <p:nvPicPr>
          <p:cNvPr id="18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171" y="1887994"/>
            <a:ext cx="4377009" cy="2346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22327" y="4326075"/>
            <a:ext cx="332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误</a:t>
            </a:r>
            <a:r>
              <a:rPr lang="zh-CN" altLang="en-US" dirty="0" smtClean="0"/>
              <a:t>差范围内，静</a:t>
            </a:r>
            <a:r>
              <a:rPr lang="zh-CN" altLang="en-US" dirty="0"/>
              <a:t>止</a:t>
            </a:r>
            <a:r>
              <a:rPr lang="zh-CN" altLang="en-US" dirty="0" smtClean="0"/>
              <a:t>角与颗粒与底面间摩擦无关，或影响不大。</a:t>
            </a:r>
            <a:endParaRPr lang="zh-CN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672113" y="1546237"/>
            <a:ext cx="2834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Method </a:t>
            </a:r>
            <a:r>
              <a:rPr lang="zh-CN" altLang="en-US" sz="2400" b="1" dirty="0"/>
              <a:t>实验方法：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64616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PT_Traditional">
      <a:majorFont>
        <a:latin typeface="Arial"/>
        <a:ea typeface="楷体"/>
        <a:cs typeface=""/>
      </a:majorFont>
      <a:minorFont>
        <a:latin typeface="Times New Roman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ighting Time.potx" id="{160F54E8-3981-4CE9-A25B-C9F8E63558BA}" vid="{964869A1-9008-4C26-862D-71AA1255C95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22251</TotalTime>
  <Words>2826</Words>
  <Application>Microsoft Office PowerPoint</Application>
  <PresentationFormat>宽屏</PresentationFormat>
  <Paragraphs>593</Paragraphs>
  <Slides>37</Slides>
  <Notes>2</Notes>
  <HiddenSlides>0</HiddenSlides>
  <MMClips>10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Microsoft JhengHei</vt:lpstr>
      <vt:lpstr>仿宋</vt:lpstr>
      <vt:lpstr>楷体</vt:lpstr>
      <vt:lpstr>等线</vt:lpstr>
      <vt:lpstr>Arial</vt:lpstr>
      <vt:lpstr>Cambria Math</vt:lpstr>
      <vt:lpstr>Times New Roman</vt:lpstr>
      <vt:lpstr>Wingdings</vt:lpstr>
      <vt:lpstr>1_Office 主题​​</vt:lpstr>
      <vt:lpstr>Packager Shell Object</vt:lpstr>
      <vt:lpstr>Conical Piles  A glance at granular matters   锥形堆 颗粒物质堆积形成与静止角参数的分析</vt:lpstr>
      <vt:lpstr>Phenomenon &amp; Description 现象与描述</vt:lpstr>
      <vt:lpstr>Contents 目录</vt:lpstr>
      <vt:lpstr>Background &amp; Architecture 研究框架</vt:lpstr>
      <vt:lpstr>Experiment Design 实验设计</vt:lpstr>
      <vt:lpstr>Variable Clarification变量探究-倾倒高度</vt:lpstr>
      <vt:lpstr>Variable Clarification变量探究-颗粒大小</vt:lpstr>
      <vt:lpstr>Variable Clarification变量探究-倾倒流量</vt:lpstr>
      <vt:lpstr>Variable Clarification变量探究-底面摩擦</vt:lpstr>
      <vt:lpstr>Experiment Exploration 实验探究-摩擦系数</vt:lpstr>
      <vt:lpstr>Experiment Exploration 实验探究-雪崩机制</vt:lpstr>
      <vt:lpstr>Experiment Exploration 实验探究-雪崩机制</vt:lpstr>
      <vt:lpstr>PowerPoint 演示文稿</vt:lpstr>
      <vt:lpstr>Theory &amp; Modelling 理论与模型</vt:lpstr>
      <vt:lpstr>Theory &amp; Modelling 理论与模型</vt:lpstr>
      <vt:lpstr>Theory &amp; Modelling 理论与模型</vt:lpstr>
      <vt:lpstr>PowerPoint 演示文稿</vt:lpstr>
      <vt:lpstr>Conclusion &amp; Discussion 结果与讨论</vt:lpstr>
      <vt:lpstr>Conclusion &amp; Discussion 结果与讨论</vt:lpstr>
      <vt:lpstr>Conclusion &amp; Discussion 结果与讨论</vt:lpstr>
      <vt:lpstr>Conclusion &amp; Discussion 结果与讨论</vt:lpstr>
      <vt:lpstr>Conclusion &amp; Discussion 结果与讨论</vt:lpstr>
      <vt:lpstr>Conclusion &amp; Discussion 结果与讨论</vt:lpstr>
      <vt:lpstr>Review &amp; Conclusion 回顾与总结</vt:lpstr>
      <vt:lpstr>Review &amp; Conclusion 回顾与总结</vt:lpstr>
      <vt:lpstr>Review &amp; Conclusion 回顾与总结</vt:lpstr>
      <vt:lpstr>Reference 参考文献</vt:lpstr>
      <vt:lpstr>PowerPoint 演示文稿</vt:lpstr>
      <vt:lpstr>*附录-Measurement Data 测量数据</vt:lpstr>
      <vt:lpstr>PowerPoint 演示文稿</vt:lpstr>
      <vt:lpstr>Variable Clarification变量探究-底面摩擦</vt:lpstr>
      <vt:lpstr>Background &amp; Review 背景与回顾</vt:lpstr>
      <vt:lpstr>PowerPoint 演示文稿</vt:lpstr>
      <vt:lpstr>PowerPoint 演示文稿</vt:lpstr>
      <vt:lpstr>Computation &amp; Simulation 计算与模拟</vt:lpstr>
      <vt:lpstr>Computation &amp; Simulation 计算与模拟</vt:lpstr>
      <vt:lpstr>Computation &amp; Simulation 计算与模拟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Conical Piles  A glance at granular matters   锥形堆 颗粒物质堆积形成与静止角参数的分析</dc:title>
  <dc:creator>张渝宁</dc:creator>
  <cp:lastModifiedBy>Neuromancer</cp:lastModifiedBy>
  <cp:revision>586</cp:revision>
  <dcterms:created xsi:type="dcterms:W3CDTF">2017-02-22T11:52:45Z</dcterms:created>
  <dcterms:modified xsi:type="dcterms:W3CDTF">2018-10-25T19:39:11Z</dcterms:modified>
</cp:coreProperties>
</file>